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7" r:id="rId4"/>
    <p:sldMasterId id="2147483670" r:id="rId5"/>
    <p:sldMasterId id="2147483660" r:id="rId6"/>
  </p:sldMasterIdLst>
  <p:notesMasterIdLst>
    <p:notesMasterId r:id="rId27"/>
  </p:notesMasterIdLst>
  <p:sldIdLst>
    <p:sldId id="269" r:id="rId7"/>
    <p:sldId id="289" r:id="rId8"/>
    <p:sldId id="290" r:id="rId9"/>
    <p:sldId id="293" r:id="rId10"/>
    <p:sldId id="568" r:id="rId11"/>
    <p:sldId id="678" r:id="rId12"/>
    <p:sldId id="680" r:id="rId13"/>
    <p:sldId id="681" r:id="rId14"/>
    <p:sldId id="682" r:id="rId15"/>
    <p:sldId id="684" r:id="rId16"/>
    <p:sldId id="683" r:id="rId17"/>
    <p:sldId id="685" r:id="rId18"/>
    <p:sldId id="686" r:id="rId19"/>
    <p:sldId id="687" r:id="rId20"/>
    <p:sldId id="688" r:id="rId21"/>
    <p:sldId id="689" r:id="rId22"/>
    <p:sldId id="690" r:id="rId23"/>
    <p:sldId id="692" r:id="rId24"/>
    <p:sldId id="693" r:id="rId25"/>
    <p:sldId id="306" r:id="rId26"/>
  </p:sldIdLst>
  <p:sldSz cx="9144000" cy="6858000" type="screen4x3"/>
  <p:notesSz cx="6858000" cy="9144000"/>
  <p:embeddedFontLst>
    <p:embeddedFont>
      <p:font typeface="Helvetica" panose="020B060402020202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5F"/>
    <a:srgbClr val="283632"/>
    <a:srgbClr val="696A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3370" autoAdjust="0"/>
  </p:normalViewPr>
  <p:slideViewPr>
    <p:cSldViewPr snapToGrid="0" snapToObjects="1">
      <p:cViewPr varScale="1">
        <p:scale>
          <a:sx n="95" d="100"/>
          <a:sy n="95" d="100"/>
        </p:scale>
        <p:origin x="2064" y="3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EB1907-4927-0B46-86D1-048F3FD37EA6}" type="datetimeFigureOut">
              <a:rPr lang="en-US" smtClean="0"/>
              <a:t>2/19/2026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01F1FD-E4E3-E344-83FE-08ED3C57BBCB}" type="slidenum">
              <a:rPr lang="en-US" smtClean="0"/>
              <a:t>‹#›</a:t>
            </a:fld>
            <a:endParaRPr lang="en-US"/>
          </a:p>
        </p:txBody>
      </p:sp>
    </p:spTree>
    <p:extLst>
      <p:ext uri="{BB962C8B-B14F-4D97-AF65-F5344CB8AC3E}">
        <p14:creationId xmlns:p14="http://schemas.microsoft.com/office/powerpoint/2010/main" val="358014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1F1FD-E4E3-E344-83FE-08ED3C57BBCB}" type="slidenum">
              <a:rPr lang="en-US" smtClean="0"/>
              <a:t>1</a:t>
            </a:fld>
            <a:endParaRPr lang="en-US"/>
          </a:p>
        </p:txBody>
      </p:sp>
    </p:spTree>
    <p:extLst>
      <p:ext uri="{BB962C8B-B14F-4D97-AF65-F5344CB8AC3E}">
        <p14:creationId xmlns:p14="http://schemas.microsoft.com/office/powerpoint/2010/main" val="3047903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892B1-0E33-A9CD-D3BB-D759D10F7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8EEA0-0BE0-152A-28A6-3E834571A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4DA04-77DD-A045-B16B-0A1098D8D4A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42DEFC-B51A-4BA1-8CAD-60264CD0700C}"/>
              </a:ext>
            </a:extLst>
          </p:cNvPr>
          <p:cNvSpPr>
            <a:spLocks noGrp="1"/>
          </p:cNvSpPr>
          <p:nvPr>
            <p:ph type="sldNum" sz="quarter" idx="5"/>
          </p:nvPr>
        </p:nvSpPr>
        <p:spPr/>
        <p:txBody>
          <a:bodyPr/>
          <a:lstStyle/>
          <a:p>
            <a:fld id="{E5217526-33D0-4FF9-A285-33F41474C045}" type="slidenum">
              <a:rPr lang="en-GB" smtClean="0"/>
              <a:t>13</a:t>
            </a:fld>
            <a:endParaRPr lang="en-GB"/>
          </a:p>
        </p:txBody>
      </p:sp>
    </p:spTree>
    <p:extLst>
      <p:ext uri="{BB962C8B-B14F-4D97-AF65-F5344CB8AC3E}">
        <p14:creationId xmlns:p14="http://schemas.microsoft.com/office/powerpoint/2010/main" val="29850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C87A7-66D6-CBD0-0F8C-7793ABD5D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9D83A-E928-833F-10E7-ED6DB2671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D78B2-7FFA-1F99-8A8E-099C5750C4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756070-086B-173E-D00C-C1F0FD240B5B}"/>
              </a:ext>
            </a:extLst>
          </p:cNvPr>
          <p:cNvSpPr>
            <a:spLocks noGrp="1"/>
          </p:cNvSpPr>
          <p:nvPr>
            <p:ph type="sldNum" sz="quarter" idx="5"/>
          </p:nvPr>
        </p:nvSpPr>
        <p:spPr/>
        <p:txBody>
          <a:bodyPr/>
          <a:lstStyle/>
          <a:p>
            <a:fld id="{E5217526-33D0-4FF9-A285-33F41474C045}" type="slidenum">
              <a:rPr lang="en-GB" smtClean="0"/>
              <a:t>14</a:t>
            </a:fld>
            <a:endParaRPr lang="en-GB"/>
          </a:p>
        </p:txBody>
      </p:sp>
    </p:spTree>
    <p:extLst>
      <p:ext uri="{BB962C8B-B14F-4D97-AF65-F5344CB8AC3E}">
        <p14:creationId xmlns:p14="http://schemas.microsoft.com/office/powerpoint/2010/main" val="1456124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EF77E-7B3C-CD77-3A29-16FAFB1A3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F7C5F-6F9F-BCA5-F660-3A1282EE7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DF6CE-1539-949D-53B8-A238D1D1A0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9583E5-15EE-FB0A-2973-1105E757AF30}"/>
              </a:ext>
            </a:extLst>
          </p:cNvPr>
          <p:cNvSpPr>
            <a:spLocks noGrp="1"/>
          </p:cNvSpPr>
          <p:nvPr>
            <p:ph type="sldNum" sz="quarter" idx="5"/>
          </p:nvPr>
        </p:nvSpPr>
        <p:spPr/>
        <p:txBody>
          <a:bodyPr/>
          <a:lstStyle/>
          <a:p>
            <a:fld id="{E5217526-33D0-4FF9-A285-33F41474C045}" type="slidenum">
              <a:rPr lang="en-GB" smtClean="0"/>
              <a:t>15</a:t>
            </a:fld>
            <a:endParaRPr lang="en-GB"/>
          </a:p>
        </p:txBody>
      </p:sp>
    </p:spTree>
    <p:extLst>
      <p:ext uri="{BB962C8B-B14F-4D97-AF65-F5344CB8AC3E}">
        <p14:creationId xmlns:p14="http://schemas.microsoft.com/office/powerpoint/2010/main" val="3265666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1F02-DB4A-C19E-E1CA-200F4BE0E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37D78-4B40-03C6-95CD-AC1C599497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E12BA4-E347-3BB7-9B16-2DEF829A7B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38807CE-FD0C-9281-F3BA-AB346D57B815}"/>
              </a:ext>
            </a:extLst>
          </p:cNvPr>
          <p:cNvSpPr>
            <a:spLocks noGrp="1"/>
          </p:cNvSpPr>
          <p:nvPr>
            <p:ph type="sldNum" sz="quarter" idx="5"/>
          </p:nvPr>
        </p:nvSpPr>
        <p:spPr/>
        <p:txBody>
          <a:bodyPr/>
          <a:lstStyle/>
          <a:p>
            <a:fld id="{E5217526-33D0-4FF9-A285-33F41474C045}" type="slidenum">
              <a:rPr lang="en-GB" smtClean="0"/>
              <a:t>16</a:t>
            </a:fld>
            <a:endParaRPr lang="en-GB"/>
          </a:p>
        </p:txBody>
      </p:sp>
    </p:spTree>
    <p:extLst>
      <p:ext uri="{BB962C8B-B14F-4D97-AF65-F5344CB8AC3E}">
        <p14:creationId xmlns:p14="http://schemas.microsoft.com/office/powerpoint/2010/main" val="3136011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08761-F3CC-07CD-D887-0499ECE94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AC512-2E41-A0C8-0D18-80B2B4EC0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8A500-1E1F-8F94-888F-148A5584E6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4A89D4-27B9-D836-F802-65889F805DD7}"/>
              </a:ext>
            </a:extLst>
          </p:cNvPr>
          <p:cNvSpPr>
            <a:spLocks noGrp="1"/>
          </p:cNvSpPr>
          <p:nvPr>
            <p:ph type="sldNum" sz="quarter" idx="5"/>
          </p:nvPr>
        </p:nvSpPr>
        <p:spPr/>
        <p:txBody>
          <a:bodyPr/>
          <a:lstStyle/>
          <a:p>
            <a:fld id="{E5217526-33D0-4FF9-A285-33F41474C045}" type="slidenum">
              <a:rPr lang="en-GB" smtClean="0"/>
              <a:t>17</a:t>
            </a:fld>
            <a:endParaRPr lang="en-GB"/>
          </a:p>
        </p:txBody>
      </p:sp>
    </p:spTree>
    <p:extLst>
      <p:ext uri="{BB962C8B-B14F-4D97-AF65-F5344CB8AC3E}">
        <p14:creationId xmlns:p14="http://schemas.microsoft.com/office/powerpoint/2010/main" val="233340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5217526-33D0-4FF9-A285-33F41474C045}" type="slidenum">
              <a:rPr lang="en-GB" smtClean="0"/>
              <a:t>5</a:t>
            </a:fld>
            <a:endParaRPr lang="en-GB"/>
          </a:p>
        </p:txBody>
      </p:sp>
    </p:spTree>
    <p:extLst>
      <p:ext uri="{BB962C8B-B14F-4D97-AF65-F5344CB8AC3E}">
        <p14:creationId xmlns:p14="http://schemas.microsoft.com/office/powerpoint/2010/main" val="1893864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8D3D9-350E-D89F-FBDC-8E0B4D868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FA0469-FC66-D6A8-9211-D9E45BF37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36726-7E33-B669-901D-5E7094ECAA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283253-9DAE-38F2-0991-3A43C7E22010}"/>
              </a:ext>
            </a:extLst>
          </p:cNvPr>
          <p:cNvSpPr>
            <a:spLocks noGrp="1"/>
          </p:cNvSpPr>
          <p:nvPr>
            <p:ph type="sldNum" sz="quarter" idx="5"/>
          </p:nvPr>
        </p:nvSpPr>
        <p:spPr/>
        <p:txBody>
          <a:bodyPr/>
          <a:lstStyle/>
          <a:p>
            <a:fld id="{E5217526-33D0-4FF9-A285-33F41474C045}" type="slidenum">
              <a:rPr lang="en-GB" smtClean="0"/>
              <a:t>6</a:t>
            </a:fld>
            <a:endParaRPr lang="en-GB"/>
          </a:p>
        </p:txBody>
      </p:sp>
    </p:spTree>
    <p:extLst>
      <p:ext uri="{BB962C8B-B14F-4D97-AF65-F5344CB8AC3E}">
        <p14:creationId xmlns:p14="http://schemas.microsoft.com/office/powerpoint/2010/main" val="770353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C4484-7CD0-A59C-E6BE-2BAB0CA1D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48A03-1E2D-451C-5232-8CDB892BD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D1B78E-243C-72AA-717D-09DF2A520F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5EF494-D7BF-4939-D370-DCC921E049EF}"/>
              </a:ext>
            </a:extLst>
          </p:cNvPr>
          <p:cNvSpPr>
            <a:spLocks noGrp="1"/>
          </p:cNvSpPr>
          <p:nvPr>
            <p:ph type="sldNum" sz="quarter" idx="5"/>
          </p:nvPr>
        </p:nvSpPr>
        <p:spPr/>
        <p:txBody>
          <a:bodyPr/>
          <a:lstStyle/>
          <a:p>
            <a:fld id="{E5217526-33D0-4FF9-A285-33F41474C045}" type="slidenum">
              <a:rPr lang="en-GB" smtClean="0"/>
              <a:t>7</a:t>
            </a:fld>
            <a:endParaRPr lang="en-GB"/>
          </a:p>
        </p:txBody>
      </p:sp>
    </p:spTree>
    <p:extLst>
      <p:ext uri="{BB962C8B-B14F-4D97-AF65-F5344CB8AC3E}">
        <p14:creationId xmlns:p14="http://schemas.microsoft.com/office/powerpoint/2010/main" val="1532410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54358-6630-A21C-2C1B-8F6D3140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CD17B-760A-DE33-045E-9172AF6FB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87188-EE9A-BB42-7FD0-3EA0B2286B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BEE750-4920-B22B-ECE1-CDB42004F43C}"/>
              </a:ext>
            </a:extLst>
          </p:cNvPr>
          <p:cNvSpPr>
            <a:spLocks noGrp="1"/>
          </p:cNvSpPr>
          <p:nvPr>
            <p:ph type="sldNum" sz="quarter" idx="5"/>
          </p:nvPr>
        </p:nvSpPr>
        <p:spPr/>
        <p:txBody>
          <a:bodyPr/>
          <a:lstStyle/>
          <a:p>
            <a:fld id="{E5217526-33D0-4FF9-A285-33F41474C045}" type="slidenum">
              <a:rPr lang="en-GB" smtClean="0"/>
              <a:t>8</a:t>
            </a:fld>
            <a:endParaRPr lang="en-GB"/>
          </a:p>
        </p:txBody>
      </p:sp>
    </p:spTree>
    <p:extLst>
      <p:ext uri="{BB962C8B-B14F-4D97-AF65-F5344CB8AC3E}">
        <p14:creationId xmlns:p14="http://schemas.microsoft.com/office/powerpoint/2010/main" val="1708510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4362-93DC-33A4-CE8B-C5AC428A5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FCBD8-A05B-FFD7-A8A6-7FF9A9332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C5F3F8-443F-55B5-A67E-4C0A914C2B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BF75FF-8D29-F858-97B7-1C7F41C598F6}"/>
              </a:ext>
            </a:extLst>
          </p:cNvPr>
          <p:cNvSpPr>
            <a:spLocks noGrp="1"/>
          </p:cNvSpPr>
          <p:nvPr>
            <p:ph type="sldNum" sz="quarter" idx="5"/>
          </p:nvPr>
        </p:nvSpPr>
        <p:spPr/>
        <p:txBody>
          <a:bodyPr/>
          <a:lstStyle/>
          <a:p>
            <a:fld id="{E5217526-33D0-4FF9-A285-33F41474C045}" type="slidenum">
              <a:rPr lang="en-GB" smtClean="0"/>
              <a:t>9</a:t>
            </a:fld>
            <a:endParaRPr lang="en-GB"/>
          </a:p>
        </p:txBody>
      </p:sp>
    </p:spTree>
    <p:extLst>
      <p:ext uri="{BB962C8B-B14F-4D97-AF65-F5344CB8AC3E}">
        <p14:creationId xmlns:p14="http://schemas.microsoft.com/office/powerpoint/2010/main" val="4271284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7B791-B0E4-209A-4249-8963EF010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64B8D-A486-1970-7084-63A77924B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549B9-4E14-8BC8-815A-5F34103737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87536A-CDF7-C110-B7CA-BB9C9ED7282A}"/>
              </a:ext>
            </a:extLst>
          </p:cNvPr>
          <p:cNvSpPr>
            <a:spLocks noGrp="1"/>
          </p:cNvSpPr>
          <p:nvPr>
            <p:ph type="sldNum" sz="quarter" idx="5"/>
          </p:nvPr>
        </p:nvSpPr>
        <p:spPr/>
        <p:txBody>
          <a:bodyPr/>
          <a:lstStyle/>
          <a:p>
            <a:fld id="{E5217526-33D0-4FF9-A285-33F41474C045}" type="slidenum">
              <a:rPr lang="en-GB" smtClean="0"/>
              <a:t>10</a:t>
            </a:fld>
            <a:endParaRPr lang="en-GB"/>
          </a:p>
        </p:txBody>
      </p:sp>
    </p:spTree>
    <p:extLst>
      <p:ext uri="{BB962C8B-B14F-4D97-AF65-F5344CB8AC3E}">
        <p14:creationId xmlns:p14="http://schemas.microsoft.com/office/powerpoint/2010/main" val="583910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B2640-2161-0A49-5161-CDB6E2EEA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A8F949-16C2-D922-BBAF-0528429BB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49704-DA18-4FEE-6842-44022F2E40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71F59A-89B3-BF2F-D428-7C23A7C64857}"/>
              </a:ext>
            </a:extLst>
          </p:cNvPr>
          <p:cNvSpPr>
            <a:spLocks noGrp="1"/>
          </p:cNvSpPr>
          <p:nvPr>
            <p:ph type="sldNum" sz="quarter" idx="5"/>
          </p:nvPr>
        </p:nvSpPr>
        <p:spPr/>
        <p:txBody>
          <a:bodyPr/>
          <a:lstStyle/>
          <a:p>
            <a:fld id="{E5217526-33D0-4FF9-A285-33F41474C045}" type="slidenum">
              <a:rPr lang="en-GB" smtClean="0"/>
              <a:t>11</a:t>
            </a:fld>
            <a:endParaRPr lang="en-GB"/>
          </a:p>
        </p:txBody>
      </p:sp>
    </p:spTree>
    <p:extLst>
      <p:ext uri="{BB962C8B-B14F-4D97-AF65-F5344CB8AC3E}">
        <p14:creationId xmlns:p14="http://schemas.microsoft.com/office/powerpoint/2010/main" val="577087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E08A1-DA21-D4BB-CFF7-EF8478413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34D39-3B12-F626-DB11-545CA0D76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7B029-4358-0C1B-E836-A427527A94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176F99-B85A-1AA4-557C-DCFEDAE63C3D}"/>
              </a:ext>
            </a:extLst>
          </p:cNvPr>
          <p:cNvSpPr>
            <a:spLocks noGrp="1"/>
          </p:cNvSpPr>
          <p:nvPr>
            <p:ph type="sldNum" sz="quarter" idx="5"/>
          </p:nvPr>
        </p:nvSpPr>
        <p:spPr/>
        <p:txBody>
          <a:bodyPr/>
          <a:lstStyle/>
          <a:p>
            <a:fld id="{E5217526-33D0-4FF9-A285-33F41474C045}" type="slidenum">
              <a:rPr lang="en-GB" smtClean="0"/>
              <a:t>12</a:t>
            </a:fld>
            <a:endParaRPr lang="en-GB"/>
          </a:p>
        </p:txBody>
      </p:sp>
    </p:spTree>
    <p:extLst>
      <p:ext uri="{BB962C8B-B14F-4D97-AF65-F5344CB8AC3E}">
        <p14:creationId xmlns:p14="http://schemas.microsoft.com/office/powerpoint/2010/main" val="5424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1262" y="365126"/>
            <a:ext cx="8153452" cy="404895"/>
          </a:xfrm>
          <a:prstGeom prst="rect">
            <a:avLst/>
          </a:prstGeom>
        </p:spPr>
        <p:txBody>
          <a:bodyPr>
            <a:noAutofit/>
          </a:bodyPr>
          <a:lstStyle/>
          <a:p>
            <a:r>
              <a:rPr lang="en-US" dirty="0"/>
              <a:t>Headline Title Here</a:t>
            </a:r>
          </a:p>
        </p:txBody>
      </p:sp>
      <p:sp>
        <p:nvSpPr>
          <p:cNvPr id="8" name="Text Placeholder 7"/>
          <p:cNvSpPr>
            <a:spLocks noGrp="1"/>
          </p:cNvSpPr>
          <p:nvPr>
            <p:ph type="body" sz="quarter" idx="10" hasCustomPrompt="1"/>
          </p:nvPr>
        </p:nvSpPr>
        <p:spPr>
          <a:xfrm>
            <a:off x="481262" y="925513"/>
            <a:ext cx="8153452" cy="509587"/>
          </a:xfrm>
          <a:prstGeom prst="rect">
            <a:avLst/>
          </a:prstGeom>
        </p:spPr>
        <p:txBody>
          <a:bodyPr>
            <a:noAutofit/>
          </a:bodyPr>
          <a:lstStyle>
            <a:lvl1pPr marL="0" indent="0">
              <a:buNone/>
              <a:defRPr i="1">
                <a:solidFill>
                  <a:srgbClr val="002E5F"/>
                </a:solidFill>
                <a:latin typeface="Goudy Modern MT"/>
                <a:cs typeface="Goudy Modern MT"/>
              </a:defRPr>
            </a:lvl1pPr>
          </a:lstStyle>
          <a:p>
            <a:pPr lvl="0"/>
            <a:r>
              <a:rPr lang="en-US" dirty="0"/>
              <a:t>Subtitle here</a:t>
            </a:r>
          </a:p>
        </p:txBody>
      </p:sp>
      <p:sp>
        <p:nvSpPr>
          <p:cNvPr id="4" name="Text Placeholder 3"/>
          <p:cNvSpPr>
            <a:spLocks noGrp="1"/>
          </p:cNvSpPr>
          <p:nvPr>
            <p:ph type="body" sz="quarter" idx="11" hasCustomPrompt="1"/>
          </p:nvPr>
        </p:nvSpPr>
        <p:spPr>
          <a:xfrm>
            <a:off x="481013" y="1736725"/>
            <a:ext cx="3559175" cy="3714951"/>
          </a:xfrm>
          <a:prstGeom prst="rect">
            <a:avLst/>
          </a:prstGeom>
        </p:spPr>
        <p:txBody>
          <a:bodyPr/>
          <a:lstStyle>
            <a:lvl1pPr marL="0" indent="0">
              <a:buNone/>
              <a:defRPr/>
            </a:lvl1pPr>
          </a:lstStyle>
          <a:p>
            <a:pPr lvl="0"/>
            <a:r>
              <a:rPr lang="en-US" dirty="0"/>
              <a:t>Click to add text</a:t>
            </a:r>
          </a:p>
        </p:txBody>
      </p:sp>
      <p:sp>
        <p:nvSpPr>
          <p:cNvPr id="6" name="Content Placeholder 5"/>
          <p:cNvSpPr>
            <a:spLocks noGrp="1"/>
          </p:cNvSpPr>
          <p:nvPr>
            <p:ph sz="quarter" idx="12"/>
          </p:nvPr>
        </p:nvSpPr>
        <p:spPr>
          <a:xfrm>
            <a:off x="4259262" y="1736725"/>
            <a:ext cx="4375451" cy="3714951"/>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81262" y="1736725"/>
            <a:ext cx="8153452" cy="3714952"/>
          </a:xfrm>
          <a:prstGeom prst="rect">
            <a:avLst/>
          </a:prstGeom>
        </p:spPr>
        <p:txBody>
          <a:bodyPr/>
          <a:lstStyle/>
          <a:p>
            <a:pPr lvl="0"/>
            <a:r>
              <a:rPr lang="en-US" dirty="0"/>
              <a:t>Click to add bullets</a:t>
            </a:r>
          </a:p>
        </p:txBody>
      </p:sp>
      <p:sp>
        <p:nvSpPr>
          <p:cNvPr id="5" name="Title 1"/>
          <p:cNvSpPr>
            <a:spLocks noGrp="1"/>
          </p:cNvSpPr>
          <p:nvPr>
            <p:ph type="title" hasCustomPrompt="1"/>
          </p:nvPr>
        </p:nvSpPr>
        <p:spPr>
          <a:xfrm>
            <a:off x="481262" y="365126"/>
            <a:ext cx="8153452" cy="404895"/>
          </a:xfrm>
          <a:prstGeom prst="rect">
            <a:avLst/>
          </a:prstGeom>
        </p:spPr>
        <p:txBody>
          <a:bodyPr>
            <a:noAutofit/>
          </a:bodyPr>
          <a:lstStyle/>
          <a:p>
            <a:r>
              <a:rPr lang="en-US" dirty="0"/>
              <a:t>Headline Title Here</a:t>
            </a:r>
          </a:p>
        </p:txBody>
      </p:sp>
      <p:sp>
        <p:nvSpPr>
          <p:cNvPr id="6" name="Text Placeholder 7"/>
          <p:cNvSpPr>
            <a:spLocks noGrp="1"/>
          </p:cNvSpPr>
          <p:nvPr>
            <p:ph type="body" sz="quarter" idx="10" hasCustomPrompt="1"/>
          </p:nvPr>
        </p:nvSpPr>
        <p:spPr>
          <a:xfrm>
            <a:off x="481262" y="925513"/>
            <a:ext cx="8153452" cy="509587"/>
          </a:xfrm>
          <a:prstGeom prst="rect">
            <a:avLst/>
          </a:prstGeom>
        </p:spPr>
        <p:txBody>
          <a:bodyPr>
            <a:noAutofit/>
          </a:bodyPr>
          <a:lstStyle>
            <a:lvl1pPr marL="0" indent="0">
              <a:buNone/>
              <a:defRPr i="1">
                <a:solidFill>
                  <a:srgbClr val="002E5F"/>
                </a:solidFill>
                <a:latin typeface="Goudy Modern MT"/>
                <a:cs typeface="Goudy Modern MT"/>
              </a:defRPr>
            </a:lvl1pPr>
          </a:lstStyle>
          <a:p>
            <a:pPr lvl="0"/>
            <a:r>
              <a:rPr lang="en-US" dirty="0"/>
              <a:t>Subtitle here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0"/>
            <a:ext cx="8229600" cy="777875"/>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196975"/>
            <a:ext cx="8229600" cy="4929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smtClean="0">
                <a:solidFill>
                  <a:schemeClr val="bg1">
                    <a:lumMod val="95000"/>
                  </a:schemeClr>
                </a:solidFill>
              </a:defRPr>
            </a:lvl1pPr>
          </a:lstStyle>
          <a:p>
            <a:pPr>
              <a:defRPr/>
            </a:pPr>
            <a:fld id="{5D46AD5A-D896-4943-B9DA-E703A409EC6A}" type="datetime1">
              <a:rPr lang="en-GB"/>
              <a:pPr>
                <a:defRPr/>
              </a:pPr>
              <a:t>19/02/2026</a:t>
            </a:fld>
            <a:endParaRPr lang="en-GB"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smtClean="0">
                <a:solidFill>
                  <a:schemeClr val="bg1">
                    <a:lumMod val="95000"/>
                  </a:schemeClr>
                </a:solidFill>
              </a:defRPr>
            </a:lvl1pPr>
          </a:lstStyle>
          <a:p>
            <a:pPr>
              <a:defRPr/>
            </a:pPr>
            <a:fld id="{8E5D00C1-6EA9-4774-943B-D2846F99396E}" type="slidenum">
              <a:rPr lang="en-GB"/>
              <a:pPr>
                <a:defRPr/>
              </a:pPr>
              <a:t>‹#›</a:t>
            </a:fld>
            <a:endParaRPr lang="en-GB" dirty="0"/>
          </a:p>
        </p:txBody>
      </p:sp>
    </p:spTree>
    <p:extLst>
      <p:ext uri="{BB962C8B-B14F-4D97-AF65-F5344CB8AC3E}">
        <p14:creationId xmlns:p14="http://schemas.microsoft.com/office/powerpoint/2010/main" val="1545603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1262" y="2957855"/>
            <a:ext cx="8153452" cy="849754"/>
          </a:xfrm>
          <a:prstGeom prst="rect">
            <a:avLst/>
          </a:prstGeom>
        </p:spPr>
        <p:txBody>
          <a:bodyPr>
            <a:noAutofit/>
          </a:bodyPr>
          <a:lstStyle>
            <a:lvl1pPr algn="ctr">
              <a:defRPr sz="3100" i="1">
                <a:solidFill>
                  <a:srgbClr val="002E5F"/>
                </a:solidFill>
                <a:latin typeface="Goudy Modern MT"/>
                <a:cs typeface="Goudy Modern MT"/>
              </a:defRPr>
            </a:lvl1pPr>
          </a:lstStyle>
          <a:p>
            <a:r>
              <a:rPr lang="en-US" dirty="0"/>
              <a:t>‘Large quote space lorem ipsum’</a:t>
            </a:r>
          </a:p>
        </p:txBody>
      </p:sp>
      <p:sp>
        <p:nvSpPr>
          <p:cNvPr id="8" name="Text Placeholder 7"/>
          <p:cNvSpPr>
            <a:spLocks noGrp="1"/>
          </p:cNvSpPr>
          <p:nvPr>
            <p:ph type="body" sz="quarter" idx="10" hasCustomPrompt="1"/>
          </p:nvPr>
        </p:nvSpPr>
        <p:spPr>
          <a:xfrm>
            <a:off x="481262" y="3807609"/>
            <a:ext cx="8153452" cy="509587"/>
          </a:xfrm>
          <a:prstGeom prst="rect">
            <a:avLst/>
          </a:prstGeom>
        </p:spPr>
        <p:txBody>
          <a:bodyPr>
            <a:noAutofit/>
          </a:bodyPr>
          <a:lstStyle>
            <a:lvl1pPr marL="0" indent="0" algn="ctr">
              <a:buNone/>
              <a:defRPr sz="2400" i="0">
                <a:solidFill>
                  <a:srgbClr val="696A6F"/>
                </a:solidFill>
                <a:latin typeface="Goudy Modern MT"/>
                <a:cs typeface="Goudy Modern MT"/>
              </a:defRPr>
            </a:lvl1pPr>
          </a:lstStyle>
          <a:p>
            <a:pPr lvl="0"/>
            <a:r>
              <a:rPr lang="en-US" dirty="0"/>
              <a:t>Attribute quote here</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1262" y="2957855"/>
            <a:ext cx="8153452" cy="849754"/>
          </a:xfrm>
          <a:prstGeom prst="rect">
            <a:avLst/>
          </a:prstGeom>
        </p:spPr>
        <p:txBody>
          <a:bodyPr>
            <a:noAutofit/>
          </a:bodyPr>
          <a:lstStyle>
            <a:lvl1pPr algn="ctr">
              <a:defRPr sz="3100" i="1">
                <a:solidFill>
                  <a:srgbClr val="002E5F"/>
                </a:solidFill>
                <a:latin typeface="Goudy Modern MT"/>
                <a:cs typeface="Goudy Modern MT"/>
              </a:defRPr>
            </a:lvl1pPr>
          </a:lstStyle>
          <a:p>
            <a:r>
              <a:rPr lang="en-US" dirty="0"/>
              <a:t>‘Large quote space lorem ipsum’</a:t>
            </a:r>
          </a:p>
        </p:txBody>
      </p:sp>
      <p:sp>
        <p:nvSpPr>
          <p:cNvPr id="8" name="Text Placeholder 7"/>
          <p:cNvSpPr>
            <a:spLocks noGrp="1"/>
          </p:cNvSpPr>
          <p:nvPr>
            <p:ph type="body" sz="quarter" idx="10" hasCustomPrompt="1"/>
          </p:nvPr>
        </p:nvSpPr>
        <p:spPr>
          <a:xfrm>
            <a:off x="481262" y="3807609"/>
            <a:ext cx="8153452" cy="509587"/>
          </a:xfrm>
          <a:prstGeom prst="rect">
            <a:avLst/>
          </a:prstGeom>
        </p:spPr>
        <p:txBody>
          <a:bodyPr>
            <a:noAutofit/>
          </a:bodyPr>
          <a:lstStyle>
            <a:lvl1pPr marL="0" indent="0" algn="ctr">
              <a:buNone/>
              <a:defRPr sz="2400" i="0">
                <a:solidFill>
                  <a:srgbClr val="696A6F"/>
                </a:solidFill>
                <a:latin typeface="Goudy Modern MT"/>
                <a:cs typeface="Goudy Modern MT"/>
              </a:defRPr>
            </a:lvl1pPr>
          </a:lstStyle>
          <a:p>
            <a:pPr lvl="0"/>
            <a:r>
              <a:rPr lang="en-US" dirty="0"/>
              <a:t>Attribute quote here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2307336" cy="6858000"/>
          </a:xfrm>
          <a:prstGeom prst="rect">
            <a:avLst/>
          </a:prstGeom>
        </p:spPr>
      </p:pic>
      <p:sp>
        <p:nvSpPr>
          <p:cNvPr id="6" name="Title 1"/>
          <p:cNvSpPr>
            <a:spLocks noGrp="1"/>
          </p:cNvSpPr>
          <p:nvPr>
            <p:ph type="title" hasCustomPrompt="1"/>
          </p:nvPr>
        </p:nvSpPr>
        <p:spPr>
          <a:xfrm>
            <a:off x="2615877" y="2992578"/>
            <a:ext cx="5937813" cy="404895"/>
          </a:xfrm>
          <a:prstGeom prst="rect">
            <a:avLst/>
          </a:prstGeom>
        </p:spPr>
        <p:txBody>
          <a:bodyPr>
            <a:noAutofit/>
          </a:bodyPr>
          <a:lstStyle>
            <a:lvl1pPr>
              <a:defRPr sz="2400" cap="all" spc="260" baseline="0">
                <a:solidFill>
                  <a:schemeClr val="bg1"/>
                </a:solidFill>
                <a:latin typeface="Goudy Modern MT"/>
                <a:cs typeface="Goudy Modern MT"/>
              </a:defRPr>
            </a:lvl1pPr>
          </a:lstStyle>
          <a:p>
            <a:r>
              <a:rPr lang="en-US" dirty="0"/>
              <a:t>PRESENTATION Title GOES Here</a:t>
            </a:r>
          </a:p>
        </p:txBody>
      </p:sp>
      <p:sp>
        <p:nvSpPr>
          <p:cNvPr id="7" name="Text Placeholder 7"/>
          <p:cNvSpPr>
            <a:spLocks noGrp="1"/>
          </p:cNvSpPr>
          <p:nvPr>
            <p:ph type="body" sz="quarter" idx="10" hasCustomPrompt="1"/>
          </p:nvPr>
        </p:nvSpPr>
        <p:spPr>
          <a:xfrm>
            <a:off x="2615877" y="3402491"/>
            <a:ext cx="5937813" cy="347702"/>
          </a:xfrm>
          <a:prstGeom prst="rect">
            <a:avLst/>
          </a:prstGeom>
        </p:spPr>
        <p:txBody>
          <a:bodyPr>
            <a:noAutofit/>
          </a:bodyPr>
          <a:lstStyle>
            <a:lvl1pPr marL="0" indent="0">
              <a:buNone/>
              <a:defRPr sz="2200" b="0" i="1" spc="50">
                <a:solidFill>
                  <a:schemeClr val="bg1"/>
                </a:solidFill>
                <a:latin typeface="Goudy Modern MT"/>
                <a:cs typeface="Goudy Modern MT"/>
              </a:defRPr>
            </a:lvl1pPr>
          </a:lstStyle>
          <a:p>
            <a:pPr lvl="0"/>
            <a:r>
              <a:rPr lang="en-US" dirty="0"/>
              <a:t>Presentation subtitle / presenter here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5">
            <a:extLst>
              <a:ext uri="{28A0092B-C50C-407E-A947-70E740481C1C}">
                <a14:useLocalDpi xmlns:a14="http://schemas.microsoft.com/office/drawing/2010/main" val="0"/>
              </a:ext>
            </a:extLst>
          </a:blip>
          <a:srcRect t="83207"/>
          <a:stretch/>
        </p:blipFill>
        <p:spPr>
          <a:xfrm>
            <a:off x="0" y="5706318"/>
            <a:ext cx="9144000" cy="1151681"/>
          </a:xfrm>
          <a:prstGeom prst="rect">
            <a:avLst/>
          </a:prstGeom>
        </p:spPr>
      </p:pic>
    </p:spTree>
    <p:extLst>
      <p:ext uri="{BB962C8B-B14F-4D97-AF65-F5344CB8AC3E}">
        <p14:creationId xmlns:p14="http://schemas.microsoft.com/office/powerpoint/2010/main" val="208012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4" r:id="rId3"/>
  </p:sldLayoutIdLst>
  <p:txStyles>
    <p:title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2">
              <a:lumMod val="10000"/>
            </a:schemeClr>
          </a:solidFill>
          <a:latin typeface="Helvetica" charset="0"/>
          <a:ea typeface="Helvetica" charset="0"/>
          <a:cs typeface="Helvetica" charset="0"/>
        </a:defRPr>
      </a:lvl1pPr>
      <a:lvl2pPr marL="469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Helvetica" charset="0"/>
          <a:ea typeface="Helvetica" charset="0"/>
          <a:cs typeface="Helvetica" charset="0"/>
        </a:defRPr>
      </a:lvl2pPr>
      <a:lvl3pPr marL="711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2">
              <a:lumMod val="10000"/>
            </a:schemeClr>
          </a:solidFill>
          <a:latin typeface="Helvetica" charset="0"/>
          <a:ea typeface="Helvetica" charset="0"/>
          <a:cs typeface="Helvetica" charset="0"/>
        </a:defRPr>
      </a:lvl3pPr>
      <a:lvl4pPr marL="9522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Helvetica" charset="0"/>
          <a:ea typeface="Helvetica" charset="0"/>
          <a:cs typeface="Helvetica" charset="0"/>
        </a:defRPr>
      </a:lvl4pPr>
      <a:lvl5pPr marL="11934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4">
            <a:extLst>
              <a:ext uri="{28A0092B-C50C-407E-A947-70E740481C1C}">
                <a14:useLocalDpi xmlns:a14="http://schemas.microsoft.com/office/drawing/2010/main" val="0"/>
              </a:ext>
            </a:extLst>
          </a:blip>
          <a:srcRect t="83207"/>
          <a:stretch/>
        </p:blipFill>
        <p:spPr>
          <a:xfrm>
            <a:off x="0" y="5706318"/>
            <a:ext cx="9144000" cy="1151681"/>
          </a:xfrm>
          <a:prstGeom prst="rect">
            <a:avLst/>
          </a:prstGeom>
        </p:spPr>
      </p:pic>
    </p:spTree>
    <p:extLst>
      <p:ext uri="{BB962C8B-B14F-4D97-AF65-F5344CB8AC3E}">
        <p14:creationId xmlns:p14="http://schemas.microsoft.com/office/powerpoint/2010/main" val="712815638"/>
      </p:ext>
    </p:extLst>
  </p:cSld>
  <p:clrMap bg1="lt1" tx1="dk1" bg2="lt2" tx2="dk2" accent1="accent1" accent2="accent2" accent3="accent3" accent4="accent4" accent5="accent5" accent6="accent6" hlink="hlink" folHlink="folHlink"/>
  <p:sldLayoutIdLst>
    <p:sldLayoutId id="2147483672" r:id="rId1"/>
    <p:sldLayoutId id="2147483671" r:id="rId2"/>
  </p:sldLayoutIdLst>
  <p:txStyles>
    <p:titleStyle>
      <a:lvl1pPr algn="l" defTabSz="914400" rtl="0" eaLnBrk="1" latinLnBrk="0" hangingPunct="1">
        <a:lnSpc>
          <a:spcPct val="90000"/>
        </a:lnSpc>
        <a:spcBef>
          <a:spcPct val="0"/>
        </a:spcBef>
        <a:buNone/>
        <a:defRPr sz="2300" kern="1200" baseline="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tx1"/>
          </a:solidFill>
          <a:latin typeface="Helvetica" charset="0"/>
          <a:ea typeface="Helvetica" charset="0"/>
          <a:cs typeface="Helvetica" charset="0"/>
        </a:defRPr>
      </a:lvl1pPr>
      <a:lvl2pPr marL="469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2pPr>
      <a:lvl3pPr marL="711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Helvetica" charset="0"/>
          <a:ea typeface="Helvetica" charset="0"/>
          <a:cs typeface="Helvetica" charset="0"/>
        </a:defRPr>
      </a:lvl3pPr>
      <a:lvl4pPr marL="952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4pPr>
      <a:lvl5pPr marL="1193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098121"/>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2300" kern="1200" baseline="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tx1"/>
          </a:solidFill>
          <a:latin typeface="Helvetica" charset="0"/>
          <a:ea typeface="Helvetica" charset="0"/>
          <a:cs typeface="Helvetica" charset="0"/>
        </a:defRPr>
      </a:lvl1pPr>
      <a:lvl2pPr marL="469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2pPr>
      <a:lvl3pPr marL="711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Helvetica" charset="0"/>
          <a:ea typeface="Helvetica" charset="0"/>
          <a:cs typeface="Helvetica" charset="0"/>
        </a:defRPr>
      </a:lvl3pPr>
      <a:lvl4pPr marL="952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4pPr>
      <a:lvl5pPr marL="1193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latin typeface="+mn-lt"/>
                <a:cs typeface="Helvetica" panose="020B0604020202020204" pitchFamily="34" charset="0"/>
              </a:rPr>
              <a:t>Mini-MBA</a:t>
            </a:r>
          </a:p>
        </p:txBody>
      </p:sp>
      <p:sp>
        <p:nvSpPr>
          <p:cNvPr id="3" name="Text Placeholder 2"/>
          <p:cNvSpPr>
            <a:spLocks noGrp="1"/>
          </p:cNvSpPr>
          <p:nvPr>
            <p:ph type="body" sz="quarter" idx="10"/>
          </p:nvPr>
        </p:nvSpPr>
        <p:spPr>
          <a:xfrm>
            <a:off x="2703800" y="3850899"/>
            <a:ext cx="5937813" cy="347702"/>
          </a:xfrm>
        </p:spPr>
        <p:txBody>
          <a:bodyPr/>
          <a:lstStyle/>
          <a:p>
            <a:r>
              <a:rPr lang="en-GB" noProof="0" dirty="0">
                <a:latin typeface="+mn-lt"/>
              </a:rPr>
              <a:t>Day 4: Marketing</a:t>
            </a:r>
          </a:p>
        </p:txBody>
      </p:sp>
    </p:spTree>
    <p:extLst>
      <p:ext uri="{BB962C8B-B14F-4D97-AF65-F5344CB8AC3E}">
        <p14:creationId xmlns:p14="http://schemas.microsoft.com/office/powerpoint/2010/main" val="3778946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CB8F-87D0-149F-F8E8-995F9090C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D64F4-2F15-7198-B6DF-E833FDBEEAC5}"/>
              </a:ext>
            </a:extLst>
          </p:cNvPr>
          <p:cNvSpPr>
            <a:spLocks noGrp="1"/>
          </p:cNvSpPr>
          <p:nvPr>
            <p:ph type="title"/>
          </p:nvPr>
        </p:nvSpPr>
        <p:spPr>
          <a:xfrm>
            <a:off x="457200" y="701185"/>
            <a:ext cx="8229600" cy="592853"/>
          </a:xfrm>
        </p:spPr>
        <p:txBody>
          <a:bodyPr/>
          <a:lstStyle/>
          <a:p>
            <a:r>
              <a:rPr lang="en-GB" b="1" dirty="0">
                <a:solidFill>
                  <a:schemeClr val="accent3">
                    <a:lumMod val="75000"/>
                  </a:schemeClr>
                </a:solidFill>
              </a:rPr>
              <a:t>Customers</a:t>
            </a:r>
            <a:br>
              <a:rPr lang="en-GB" b="1" dirty="0">
                <a:solidFill>
                  <a:schemeClr val="accent3">
                    <a:lumMod val="75000"/>
                  </a:schemeClr>
                </a:solidFill>
              </a:rPr>
            </a:br>
            <a:br>
              <a:rPr lang="en-GB" b="1" dirty="0">
                <a:solidFill>
                  <a:schemeClr val="accent3">
                    <a:lumMod val="75000"/>
                  </a:schemeClr>
                </a:solidFill>
              </a:rPr>
            </a:br>
            <a:r>
              <a:rPr lang="en-GB" b="1" dirty="0">
                <a:solidFill>
                  <a:schemeClr val="accent3">
                    <a:lumMod val="75000"/>
                  </a:schemeClr>
                </a:solidFill>
              </a:rPr>
              <a:t>Task 3:</a:t>
            </a:r>
            <a:br>
              <a:rPr lang="en-GB" b="1" dirty="0">
                <a:solidFill>
                  <a:schemeClr val="accent3">
                    <a:lumMod val="75000"/>
                  </a:schemeClr>
                </a:solidFill>
              </a:rPr>
            </a:br>
            <a:endParaRPr lang="en-GB" b="1" dirty="0">
              <a:solidFill>
                <a:schemeClr val="accent3">
                  <a:lumMod val="75000"/>
                </a:schemeClr>
              </a:solidFill>
            </a:endParaRPr>
          </a:p>
        </p:txBody>
      </p:sp>
      <p:sp>
        <p:nvSpPr>
          <p:cNvPr id="3" name="Content Placeholder 2">
            <a:extLst>
              <a:ext uri="{FF2B5EF4-FFF2-40B4-BE49-F238E27FC236}">
                <a16:creationId xmlns:a16="http://schemas.microsoft.com/office/drawing/2014/main" id="{2C1BB5F5-4072-33FC-0593-99D29035B169}"/>
              </a:ext>
            </a:extLst>
          </p:cNvPr>
          <p:cNvSpPr>
            <a:spLocks noGrp="1"/>
          </p:cNvSpPr>
          <p:nvPr>
            <p:ph idx="1"/>
          </p:nvPr>
        </p:nvSpPr>
        <p:spPr>
          <a:xfrm>
            <a:off x="443188" y="1794533"/>
            <a:ext cx="8229600" cy="3696891"/>
          </a:xfrm>
        </p:spPr>
        <p:txBody>
          <a:bodyPr/>
          <a:lstStyle/>
          <a:p>
            <a:pPr marL="0" indent="0">
              <a:buNone/>
            </a:pPr>
            <a:r>
              <a:rPr lang="en-GB" sz="3000" b="1" dirty="0">
                <a:solidFill>
                  <a:srgbClr val="C00000"/>
                </a:solidFill>
              </a:rPr>
              <a:t>Discussion question: </a:t>
            </a:r>
          </a:p>
          <a:p>
            <a:r>
              <a:rPr lang="en-GB" sz="3000" dirty="0"/>
              <a:t>How does the idea of market and customer segmentation help in devising marketing strategies/? </a:t>
            </a:r>
          </a:p>
          <a:p>
            <a:pPr marL="0" indent="0">
              <a:buNone/>
            </a:pPr>
            <a:endParaRPr lang="en-GB" sz="30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A432A606-D498-C8BA-37B9-CE58C70C4FAA}"/>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1043593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1CC61-07A8-5460-CBAE-3E392FA3D5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D60B29-18C6-DE3B-9406-77FB8D589E95}"/>
              </a:ext>
            </a:extLst>
          </p:cNvPr>
          <p:cNvSpPr>
            <a:spLocks noGrp="1"/>
          </p:cNvSpPr>
          <p:nvPr>
            <p:ph idx="1"/>
          </p:nvPr>
        </p:nvSpPr>
        <p:spPr>
          <a:xfrm>
            <a:off x="263769" y="775529"/>
            <a:ext cx="8616462" cy="4419469"/>
          </a:xfrm>
        </p:spPr>
        <p:txBody>
          <a:bodyPr/>
          <a:lstStyle/>
          <a:p>
            <a:pPr marL="0" indent="0">
              <a:buNone/>
            </a:pPr>
            <a:r>
              <a:rPr lang="en-GB" sz="2400" b="1" dirty="0">
                <a:solidFill>
                  <a:srgbClr val="C00000"/>
                </a:solidFill>
              </a:rPr>
              <a:t>Consumer behaviour:</a:t>
            </a:r>
          </a:p>
          <a:p>
            <a:pPr marL="0" indent="0">
              <a:buNone/>
            </a:pPr>
            <a:r>
              <a:rPr lang="en-US" sz="2400" b="1" dirty="0">
                <a:solidFill>
                  <a:schemeClr val="accent3">
                    <a:lumMod val="90000"/>
                    <a:lumOff val="10000"/>
                  </a:schemeClr>
                </a:solidFill>
              </a:rPr>
              <a:t>The Standard Economic Model</a:t>
            </a:r>
            <a:endParaRPr lang="en-GB" sz="2400" dirty="0">
              <a:solidFill>
                <a:schemeClr val="accent3">
                  <a:lumMod val="90000"/>
                  <a:lumOff val="10000"/>
                </a:schemeClr>
              </a:solidFill>
            </a:endParaRPr>
          </a:p>
          <a:p>
            <a:pPr lvl="0"/>
            <a:r>
              <a:rPr lang="en-GB" sz="2400" dirty="0">
                <a:solidFill>
                  <a:schemeClr val="accent3">
                    <a:lumMod val="90000"/>
                    <a:lumOff val="10000"/>
                  </a:schemeClr>
                </a:solidFill>
              </a:rPr>
              <a:t>Buyers (or economic agents as they are sometimes referred to) are rational meaning they do the best they can, given their circumstances.</a:t>
            </a:r>
          </a:p>
          <a:p>
            <a:pPr lvl="0"/>
            <a:r>
              <a:rPr lang="en-US" sz="2400" dirty="0">
                <a:solidFill>
                  <a:schemeClr val="accent3">
                    <a:lumMod val="90000"/>
                    <a:lumOff val="10000"/>
                  </a:schemeClr>
                </a:solidFill>
              </a:rPr>
              <a:t>More is preferred to less.</a:t>
            </a:r>
            <a:endParaRPr lang="en-GB" sz="2400" dirty="0">
              <a:solidFill>
                <a:schemeClr val="accent3">
                  <a:lumMod val="90000"/>
                  <a:lumOff val="10000"/>
                </a:schemeClr>
              </a:solidFill>
            </a:endParaRPr>
          </a:p>
          <a:p>
            <a:pPr lvl="0"/>
            <a:r>
              <a:rPr lang="en-US" sz="2400" dirty="0">
                <a:solidFill>
                  <a:schemeClr val="accent3">
                    <a:lumMod val="90000"/>
                    <a:lumOff val="10000"/>
                  </a:schemeClr>
                </a:solidFill>
              </a:rPr>
              <a:t>Buyers seek to </a:t>
            </a:r>
            <a:r>
              <a:rPr lang="en-US" sz="2400" dirty="0" err="1">
                <a:solidFill>
                  <a:schemeClr val="accent3">
                    <a:lumMod val="90000"/>
                    <a:lumOff val="10000"/>
                  </a:schemeClr>
                </a:solidFill>
              </a:rPr>
              <a:t>maximise</a:t>
            </a:r>
            <a:r>
              <a:rPr lang="en-US" sz="2400" dirty="0">
                <a:solidFill>
                  <a:schemeClr val="accent3">
                    <a:lumMod val="90000"/>
                    <a:lumOff val="10000"/>
                  </a:schemeClr>
                </a:solidFill>
              </a:rPr>
              <a:t> their utility.</a:t>
            </a:r>
            <a:endParaRPr lang="en-GB" sz="2400" dirty="0">
              <a:solidFill>
                <a:schemeClr val="accent3">
                  <a:lumMod val="90000"/>
                  <a:lumOff val="10000"/>
                </a:schemeClr>
              </a:solidFill>
            </a:endParaRPr>
          </a:p>
          <a:p>
            <a:pPr lvl="0"/>
            <a:r>
              <a:rPr lang="en-GB" sz="2400" dirty="0">
                <a:solidFill>
                  <a:schemeClr val="accent3">
                    <a:lumMod val="90000"/>
                    <a:lumOff val="10000"/>
                  </a:schemeClr>
                </a:solidFill>
              </a:rPr>
              <a:t>Consumers act in self-interest and do not consider the utility of others.</a:t>
            </a:r>
          </a:p>
          <a:p>
            <a:pPr marL="0" lvl="0" indent="0">
              <a:buNone/>
            </a:pPr>
            <a:r>
              <a:rPr lang="en-GB" sz="2400" dirty="0">
                <a:solidFill>
                  <a:schemeClr val="accent3">
                    <a:lumMod val="90000"/>
                    <a:lumOff val="10000"/>
                  </a:schemeClr>
                </a:solidFill>
              </a:rPr>
              <a:t>The ‘rational’ individual – doing what is best for them given their circumstances. </a:t>
            </a:r>
          </a:p>
          <a:p>
            <a:pPr marL="0" indent="0">
              <a:buNone/>
            </a:pPr>
            <a:endParaRPr lang="en-GB" dirty="0"/>
          </a:p>
        </p:txBody>
      </p:sp>
      <p:sp>
        <p:nvSpPr>
          <p:cNvPr id="4" name="Title 2">
            <a:extLst>
              <a:ext uri="{FF2B5EF4-FFF2-40B4-BE49-F238E27FC236}">
                <a16:creationId xmlns:a16="http://schemas.microsoft.com/office/drawing/2014/main" id="{0971D0A1-C2F9-EE7A-DCFF-D6474C15F9EB}"/>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1664016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AE0F5-0D35-98BA-E8E3-3EC06FD39A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F2C799-F423-1711-47F3-9955B5B8586F}"/>
              </a:ext>
            </a:extLst>
          </p:cNvPr>
          <p:cNvSpPr>
            <a:spLocks noGrp="1"/>
          </p:cNvSpPr>
          <p:nvPr>
            <p:ph idx="1"/>
          </p:nvPr>
        </p:nvSpPr>
        <p:spPr>
          <a:xfrm>
            <a:off x="263769" y="685094"/>
            <a:ext cx="8616462" cy="4972128"/>
          </a:xfrm>
        </p:spPr>
        <p:txBody>
          <a:bodyPr/>
          <a:lstStyle/>
          <a:p>
            <a:pPr marL="0" indent="0">
              <a:buNone/>
            </a:pPr>
            <a:r>
              <a:rPr lang="en-GB" sz="2400" b="1" dirty="0">
                <a:solidFill>
                  <a:srgbClr val="C00000"/>
                </a:solidFill>
              </a:rPr>
              <a:t>Consumer behaviour:</a:t>
            </a:r>
          </a:p>
          <a:p>
            <a:pPr marL="0" indent="0">
              <a:buNone/>
            </a:pPr>
            <a:r>
              <a:rPr lang="en-US" sz="2400" b="1" dirty="0">
                <a:solidFill>
                  <a:schemeClr val="accent3">
                    <a:lumMod val="90000"/>
                    <a:lumOff val="10000"/>
                  </a:schemeClr>
                </a:solidFill>
              </a:rPr>
              <a:t>Behavioural economics</a:t>
            </a:r>
            <a:endParaRPr lang="en-GB" sz="2400" dirty="0">
              <a:solidFill>
                <a:schemeClr val="accent3">
                  <a:lumMod val="90000"/>
                  <a:lumOff val="10000"/>
                </a:schemeClr>
              </a:solidFill>
            </a:endParaRPr>
          </a:p>
          <a:p>
            <a:pPr lvl="0"/>
            <a:r>
              <a:rPr lang="en-GB" sz="2400" b="1" dirty="0">
                <a:solidFill>
                  <a:schemeClr val="accent3">
                    <a:lumMod val="90000"/>
                    <a:lumOff val="10000"/>
                  </a:schemeClr>
                </a:solidFill>
              </a:rPr>
              <a:t>Bounded rationality </a:t>
            </a:r>
            <a:r>
              <a:rPr lang="en-GB" sz="2400" dirty="0">
                <a:solidFill>
                  <a:schemeClr val="accent3">
                    <a:lumMod val="90000"/>
                    <a:lumOff val="10000"/>
                  </a:schemeClr>
                </a:solidFill>
              </a:rPr>
              <a:t>– humans’ ability to process information and make decisions when information may also be partial, unreliable or complex is limited. </a:t>
            </a:r>
          </a:p>
          <a:p>
            <a:pPr lvl="0"/>
            <a:r>
              <a:rPr lang="en-US" sz="2400" dirty="0">
                <a:solidFill>
                  <a:schemeClr val="accent3">
                    <a:lumMod val="90000"/>
                    <a:lumOff val="10000"/>
                  </a:schemeClr>
                </a:solidFill>
              </a:rPr>
              <a:t>Decision making under uncertainty:</a:t>
            </a:r>
          </a:p>
          <a:p>
            <a:pPr lvl="1"/>
            <a:r>
              <a:rPr lang="en-US" sz="2400" dirty="0">
                <a:solidFill>
                  <a:schemeClr val="accent3">
                    <a:lumMod val="90000"/>
                    <a:lumOff val="10000"/>
                  </a:schemeClr>
                </a:solidFill>
              </a:rPr>
              <a:t>People are overconfident.</a:t>
            </a:r>
          </a:p>
          <a:p>
            <a:pPr lvl="1"/>
            <a:r>
              <a:rPr lang="en-US" sz="2400" dirty="0">
                <a:solidFill>
                  <a:schemeClr val="accent3">
                    <a:lumMod val="90000"/>
                    <a:lumOff val="10000"/>
                  </a:schemeClr>
                </a:solidFill>
              </a:rPr>
              <a:t>They give too much weight to a small number of vivid observations.</a:t>
            </a:r>
          </a:p>
          <a:p>
            <a:pPr lvl="1"/>
            <a:r>
              <a:rPr lang="en-US" sz="2400" dirty="0">
                <a:solidFill>
                  <a:schemeClr val="accent3">
                    <a:lumMod val="90000"/>
                    <a:lumOff val="10000"/>
                  </a:schemeClr>
                </a:solidFill>
              </a:rPr>
              <a:t>They are reluctant to change their mind.</a:t>
            </a:r>
          </a:p>
          <a:p>
            <a:pPr lvl="1"/>
            <a:r>
              <a:rPr lang="en-US" sz="2400" dirty="0">
                <a:solidFill>
                  <a:schemeClr val="accent3">
                    <a:lumMod val="90000"/>
                    <a:lumOff val="10000"/>
                  </a:schemeClr>
                </a:solidFill>
              </a:rPr>
              <a:t>They have a natural tendency for conformation bias.</a:t>
            </a:r>
          </a:p>
          <a:p>
            <a:pPr lvl="1"/>
            <a:r>
              <a:rPr lang="en-US" sz="2400" dirty="0">
                <a:solidFill>
                  <a:schemeClr val="accent3">
                    <a:lumMod val="90000"/>
                    <a:lumOff val="10000"/>
                  </a:schemeClr>
                </a:solidFill>
              </a:rPr>
              <a:t>People use rules of thumb – heuristics.</a:t>
            </a:r>
          </a:p>
          <a:p>
            <a:pPr lvl="1"/>
            <a:endParaRPr lang="en-GB" sz="2400" dirty="0">
              <a:solidFill>
                <a:schemeClr val="accent3">
                  <a:lumMod val="90000"/>
                  <a:lumOff val="10000"/>
                </a:schemeClr>
              </a:solidFill>
            </a:endParaRPr>
          </a:p>
          <a:p>
            <a:pPr marL="0" indent="0">
              <a:buNone/>
            </a:pPr>
            <a:endParaRPr lang="en-GB" dirty="0"/>
          </a:p>
        </p:txBody>
      </p:sp>
      <p:sp>
        <p:nvSpPr>
          <p:cNvPr id="4" name="Title 2">
            <a:extLst>
              <a:ext uri="{FF2B5EF4-FFF2-40B4-BE49-F238E27FC236}">
                <a16:creationId xmlns:a16="http://schemas.microsoft.com/office/drawing/2014/main" id="{19FC878D-46D4-8582-9302-473219C33B72}"/>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773764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38B3F-1443-B225-6F0C-A292E2EE5F0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86AF75-6E0B-E30B-3F56-656103F05795}"/>
              </a:ext>
            </a:extLst>
          </p:cNvPr>
          <p:cNvSpPr>
            <a:spLocks noGrp="1"/>
          </p:cNvSpPr>
          <p:nvPr>
            <p:ph idx="1"/>
          </p:nvPr>
        </p:nvSpPr>
        <p:spPr>
          <a:xfrm>
            <a:off x="263769" y="685094"/>
            <a:ext cx="8616462" cy="4972128"/>
          </a:xfrm>
        </p:spPr>
        <p:txBody>
          <a:bodyPr/>
          <a:lstStyle/>
          <a:p>
            <a:pPr marL="0" indent="0">
              <a:buNone/>
            </a:pPr>
            <a:r>
              <a:rPr lang="en-GB" sz="2400" b="1" dirty="0">
                <a:solidFill>
                  <a:srgbClr val="C00000"/>
                </a:solidFill>
              </a:rPr>
              <a:t>Consumer behaviour:</a:t>
            </a:r>
          </a:p>
          <a:p>
            <a:pPr marL="0" indent="0">
              <a:buNone/>
            </a:pPr>
            <a:r>
              <a:rPr lang="en-US" sz="2400" b="1" dirty="0">
                <a:solidFill>
                  <a:schemeClr val="accent3">
                    <a:lumMod val="90000"/>
                    <a:lumOff val="10000"/>
                  </a:schemeClr>
                </a:solidFill>
              </a:rPr>
              <a:t>Heuristics</a:t>
            </a:r>
            <a:endParaRPr lang="en-GB" sz="2400" dirty="0">
              <a:solidFill>
                <a:schemeClr val="accent3">
                  <a:lumMod val="90000"/>
                  <a:lumOff val="10000"/>
                </a:schemeClr>
              </a:solidFill>
            </a:endParaRPr>
          </a:p>
          <a:p>
            <a:pPr lvl="1"/>
            <a:r>
              <a:rPr lang="en-US" sz="2400" b="1" dirty="0">
                <a:solidFill>
                  <a:schemeClr val="accent3">
                    <a:lumMod val="90000"/>
                    <a:lumOff val="10000"/>
                  </a:schemeClr>
                </a:solidFill>
              </a:rPr>
              <a:t>Anchoring</a:t>
            </a:r>
            <a:r>
              <a:rPr lang="en-US" sz="2400" dirty="0">
                <a:solidFill>
                  <a:schemeClr val="accent3">
                    <a:lumMod val="90000"/>
                    <a:lumOff val="10000"/>
                  </a:schemeClr>
                </a:solidFill>
              </a:rPr>
              <a:t> – basing decisions on something they are familiar with.</a:t>
            </a:r>
          </a:p>
          <a:p>
            <a:pPr lvl="1"/>
            <a:r>
              <a:rPr lang="en-US" sz="2400" b="1" dirty="0">
                <a:solidFill>
                  <a:schemeClr val="accent3">
                    <a:lumMod val="90000"/>
                    <a:lumOff val="10000"/>
                  </a:schemeClr>
                </a:solidFill>
              </a:rPr>
              <a:t>Availability</a:t>
            </a:r>
            <a:r>
              <a:rPr lang="en-US" sz="2400" dirty="0">
                <a:solidFill>
                  <a:schemeClr val="accent3">
                    <a:lumMod val="90000"/>
                    <a:lumOff val="10000"/>
                  </a:schemeClr>
                </a:solidFill>
              </a:rPr>
              <a:t> – making decisions based on the assessment of the risk of the likelihood of something happening. </a:t>
            </a:r>
          </a:p>
          <a:p>
            <a:pPr lvl="1"/>
            <a:r>
              <a:rPr lang="en-US" sz="2400" b="1" dirty="0">
                <a:solidFill>
                  <a:schemeClr val="accent3">
                    <a:lumMod val="90000"/>
                    <a:lumOff val="10000"/>
                  </a:schemeClr>
                </a:solidFill>
              </a:rPr>
              <a:t>Representativeness</a:t>
            </a:r>
            <a:r>
              <a:rPr lang="en-US" sz="2400" dirty="0">
                <a:solidFill>
                  <a:schemeClr val="accent3">
                    <a:lumMod val="90000"/>
                    <a:lumOff val="10000"/>
                  </a:schemeClr>
                </a:solidFill>
              </a:rPr>
              <a:t> – make judgements or decisions based on how representative something is to an image or stereotype they hold. </a:t>
            </a:r>
          </a:p>
          <a:p>
            <a:pPr lvl="1"/>
            <a:r>
              <a:rPr lang="en-US" sz="2400" b="1" dirty="0">
                <a:solidFill>
                  <a:schemeClr val="accent3">
                    <a:lumMod val="90000"/>
                    <a:lumOff val="10000"/>
                  </a:schemeClr>
                </a:solidFill>
              </a:rPr>
              <a:t>Persuasion</a:t>
            </a:r>
            <a:r>
              <a:rPr lang="en-US" sz="2400" dirty="0">
                <a:solidFill>
                  <a:schemeClr val="accent3">
                    <a:lumMod val="90000"/>
                    <a:lumOff val="10000"/>
                  </a:schemeClr>
                </a:solidFill>
              </a:rPr>
              <a:t> – decisions based on the attributes a consumer attaches to a brand or product. </a:t>
            </a:r>
          </a:p>
          <a:p>
            <a:pPr lvl="1"/>
            <a:r>
              <a:rPr lang="en-US" sz="2400" b="1" dirty="0">
                <a:solidFill>
                  <a:schemeClr val="accent3">
                    <a:lumMod val="90000"/>
                    <a:lumOff val="10000"/>
                  </a:schemeClr>
                </a:solidFill>
              </a:rPr>
              <a:t>Simulation</a:t>
            </a:r>
            <a:r>
              <a:rPr lang="en-US" sz="2400" dirty="0">
                <a:solidFill>
                  <a:schemeClr val="accent3">
                    <a:lumMod val="90000"/>
                    <a:lumOff val="10000"/>
                  </a:schemeClr>
                </a:solidFill>
              </a:rPr>
              <a:t> – decisions based on the mental processes people use to assess outcomes. </a:t>
            </a:r>
          </a:p>
          <a:p>
            <a:pPr marL="0" indent="0">
              <a:buNone/>
            </a:pPr>
            <a:endParaRPr lang="en-GB" dirty="0"/>
          </a:p>
        </p:txBody>
      </p:sp>
      <p:sp>
        <p:nvSpPr>
          <p:cNvPr id="4" name="Title 2">
            <a:extLst>
              <a:ext uri="{FF2B5EF4-FFF2-40B4-BE49-F238E27FC236}">
                <a16:creationId xmlns:a16="http://schemas.microsoft.com/office/drawing/2014/main" id="{D7E88D05-E3BE-A843-CD08-E851EBA34EF1}"/>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4251980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908BC-7FC0-049B-E638-615DCCB50B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F0F7F3-FA05-44E0-DE1E-B1A10C7BBDCC}"/>
              </a:ext>
            </a:extLst>
          </p:cNvPr>
          <p:cNvSpPr>
            <a:spLocks noGrp="1"/>
          </p:cNvSpPr>
          <p:nvPr>
            <p:ph type="title"/>
          </p:nvPr>
        </p:nvSpPr>
        <p:spPr>
          <a:xfrm>
            <a:off x="457200" y="701185"/>
            <a:ext cx="8229600" cy="592853"/>
          </a:xfrm>
        </p:spPr>
        <p:txBody>
          <a:bodyPr/>
          <a:lstStyle/>
          <a:p>
            <a:r>
              <a:rPr lang="en-GB" b="1" dirty="0">
                <a:solidFill>
                  <a:schemeClr val="accent3">
                    <a:lumMod val="75000"/>
                  </a:schemeClr>
                </a:solidFill>
              </a:rPr>
              <a:t>Customers</a:t>
            </a:r>
            <a:br>
              <a:rPr lang="en-GB" b="1" dirty="0">
                <a:solidFill>
                  <a:schemeClr val="accent3">
                    <a:lumMod val="75000"/>
                  </a:schemeClr>
                </a:solidFill>
              </a:rPr>
            </a:br>
            <a:br>
              <a:rPr lang="en-GB" b="1" dirty="0">
                <a:solidFill>
                  <a:schemeClr val="accent3">
                    <a:lumMod val="75000"/>
                  </a:schemeClr>
                </a:solidFill>
              </a:rPr>
            </a:br>
            <a:r>
              <a:rPr lang="en-GB" b="1" dirty="0">
                <a:solidFill>
                  <a:schemeClr val="accent3">
                    <a:lumMod val="75000"/>
                  </a:schemeClr>
                </a:solidFill>
              </a:rPr>
              <a:t>Task 4:</a:t>
            </a:r>
            <a:br>
              <a:rPr lang="en-GB" b="1" dirty="0">
                <a:solidFill>
                  <a:schemeClr val="accent3">
                    <a:lumMod val="75000"/>
                  </a:schemeClr>
                </a:solidFill>
              </a:rPr>
            </a:br>
            <a:endParaRPr lang="en-GB" b="1" dirty="0">
              <a:solidFill>
                <a:schemeClr val="accent3">
                  <a:lumMod val="75000"/>
                </a:schemeClr>
              </a:solidFill>
            </a:endParaRPr>
          </a:p>
        </p:txBody>
      </p:sp>
      <p:sp>
        <p:nvSpPr>
          <p:cNvPr id="3" name="Content Placeholder 2">
            <a:extLst>
              <a:ext uri="{FF2B5EF4-FFF2-40B4-BE49-F238E27FC236}">
                <a16:creationId xmlns:a16="http://schemas.microsoft.com/office/drawing/2014/main" id="{612B89FB-3588-F45F-AEA8-2F1D02CA9C7B}"/>
              </a:ext>
            </a:extLst>
          </p:cNvPr>
          <p:cNvSpPr>
            <a:spLocks noGrp="1"/>
          </p:cNvSpPr>
          <p:nvPr>
            <p:ph idx="1"/>
          </p:nvPr>
        </p:nvSpPr>
        <p:spPr>
          <a:xfrm>
            <a:off x="443188" y="1794533"/>
            <a:ext cx="8229600" cy="3696891"/>
          </a:xfrm>
        </p:spPr>
        <p:txBody>
          <a:bodyPr/>
          <a:lstStyle/>
          <a:p>
            <a:pPr marL="0" indent="0">
              <a:buNone/>
            </a:pPr>
            <a:r>
              <a:rPr lang="en-GB" sz="3000" b="1" dirty="0">
                <a:solidFill>
                  <a:srgbClr val="C00000"/>
                </a:solidFill>
              </a:rPr>
              <a:t>Discussion question: </a:t>
            </a:r>
          </a:p>
          <a:p>
            <a:r>
              <a:rPr lang="en-GB" sz="3200" dirty="0"/>
              <a:t>To what extent does an understanding of consumer behaviour such as that discussed here influence your thinking about your customers and the marketing function? </a:t>
            </a:r>
          </a:p>
          <a:p>
            <a:pPr marL="0" indent="0">
              <a:buNone/>
            </a:pPr>
            <a:endParaRPr lang="en-GB" sz="30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F8AC3192-33A8-AC74-EFDD-35B84D76F514}"/>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3149366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8C7A0-7CE7-9E7D-9F5D-8F28928F98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557935-1647-1B52-6284-7FA97040944B}"/>
              </a:ext>
            </a:extLst>
          </p:cNvPr>
          <p:cNvSpPr>
            <a:spLocks noGrp="1"/>
          </p:cNvSpPr>
          <p:nvPr>
            <p:ph idx="1"/>
          </p:nvPr>
        </p:nvSpPr>
        <p:spPr>
          <a:xfrm>
            <a:off x="263769" y="685094"/>
            <a:ext cx="8616462" cy="4972128"/>
          </a:xfrm>
        </p:spPr>
        <p:txBody>
          <a:bodyPr/>
          <a:lstStyle/>
          <a:p>
            <a:pPr marL="0" indent="0">
              <a:buNone/>
            </a:pPr>
            <a:r>
              <a:rPr lang="en-GB" sz="2400" b="1" dirty="0">
                <a:solidFill>
                  <a:srgbClr val="C00000"/>
                </a:solidFill>
              </a:rPr>
              <a:t>Marketing communications:</a:t>
            </a:r>
          </a:p>
          <a:p>
            <a:pPr marL="0" indent="0">
              <a:buNone/>
            </a:pPr>
            <a:r>
              <a:rPr lang="en-US" sz="2400" b="1" dirty="0">
                <a:solidFill>
                  <a:schemeClr val="accent3">
                    <a:lumMod val="90000"/>
                    <a:lumOff val="10000"/>
                  </a:schemeClr>
                </a:solidFill>
              </a:rPr>
              <a:t>Key types:</a:t>
            </a:r>
            <a:endParaRPr lang="en-GB" sz="2400" dirty="0">
              <a:solidFill>
                <a:schemeClr val="accent3">
                  <a:lumMod val="90000"/>
                  <a:lumOff val="10000"/>
                </a:schemeClr>
              </a:solidFill>
            </a:endParaRPr>
          </a:p>
          <a:p>
            <a:pPr lvl="1"/>
            <a:r>
              <a:rPr lang="en-US" sz="2400" b="1" dirty="0">
                <a:solidFill>
                  <a:schemeClr val="accent3">
                    <a:lumMod val="90000"/>
                    <a:lumOff val="10000"/>
                  </a:schemeClr>
                </a:solidFill>
              </a:rPr>
              <a:t>Public relations </a:t>
            </a:r>
            <a:r>
              <a:rPr lang="en-US" sz="2400" dirty="0">
                <a:solidFill>
                  <a:schemeClr val="accent3">
                    <a:lumMod val="90000"/>
                    <a:lumOff val="10000"/>
                  </a:schemeClr>
                </a:solidFill>
              </a:rPr>
              <a:t>– referrals, word-of-mouth, third party recommendations.</a:t>
            </a:r>
          </a:p>
          <a:p>
            <a:pPr lvl="1"/>
            <a:r>
              <a:rPr lang="en-US" sz="2400" b="1" dirty="0">
                <a:solidFill>
                  <a:schemeClr val="accent3">
                    <a:lumMod val="90000"/>
                    <a:lumOff val="10000"/>
                  </a:schemeClr>
                </a:solidFill>
              </a:rPr>
              <a:t>Direct marketing </a:t>
            </a:r>
            <a:r>
              <a:rPr lang="en-US" sz="2400" dirty="0">
                <a:solidFill>
                  <a:schemeClr val="accent3">
                    <a:lumMod val="90000"/>
                    <a:lumOff val="10000"/>
                  </a:schemeClr>
                </a:solidFill>
              </a:rPr>
              <a:t>– tailored messages/information for targeted customers.</a:t>
            </a:r>
          </a:p>
          <a:p>
            <a:pPr lvl="1"/>
            <a:r>
              <a:rPr lang="en-US" sz="2400" b="1" dirty="0">
                <a:solidFill>
                  <a:schemeClr val="accent3">
                    <a:lumMod val="90000"/>
                    <a:lumOff val="10000"/>
                  </a:schemeClr>
                </a:solidFill>
              </a:rPr>
              <a:t>Social media.</a:t>
            </a:r>
          </a:p>
          <a:p>
            <a:pPr lvl="1"/>
            <a:r>
              <a:rPr lang="en-US" sz="2400" b="1" dirty="0">
                <a:solidFill>
                  <a:schemeClr val="accent3">
                    <a:lumMod val="90000"/>
                    <a:lumOff val="10000"/>
                  </a:schemeClr>
                </a:solidFill>
              </a:rPr>
              <a:t>Advertising.</a:t>
            </a:r>
          </a:p>
          <a:p>
            <a:pPr lvl="1"/>
            <a:r>
              <a:rPr lang="en-US" sz="2400" b="1" dirty="0">
                <a:solidFill>
                  <a:schemeClr val="accent3">
                    <a:lumMod val="90000"/>
                    <a:lumOff val="10000"/>
                  </a:schemeClr>
                </a:solidFill>
              </a:rPr>
              <a:t>Promotions </a:t>
            </a:r>
            <a:r>
              <a:rPr lang="en-US" sz="2400" dirty="0">
                <a:solidFill>
                  <a:schemeClr val="accent3">
                    <a:lumMod val="90000"/>
                    <a:lumOff val="10000"/>
                  </a:schemeClr>
                </a:solidFill>
              </a:rPr>
              <a:t>– discounts, loyalty </a:t>
            </a:r>
            <a:r>
              <a:rPr lang="en-US" sz="2400" dirty="0" err="1">
                <a:solidFill>
                  <a:schemeClr val="accent3">
                    <a:lumMod val="90000"/>
                    <a:lumOff val="10000"/>
                  </a:schemeClr>
                </a:solidFill>
              </a:rPr>
              <a:t>programmes</a:t>
            </a:r>
            <a:r>
              <a:rPr lang="en-US" sz="2400" dirty="0">
                <a:solidFill>
                  <a:schemeClr val="accent3">
                    <a:lumMod val="90000"/>
                    <a:lumOff val="10000"/>
                  </a:schemeClr>
                </a:solidFill>
              </a:rPr>
              <a:t>, delivery options, coupons etc.</a:t>
            </a:r>
          </a:p>
          <a:p>
            <a:pPr lvl="1"/>
            <a:r>
              <a:rPr lang="en-US" sz="2400" b="1" dirty="0">
                <a:solidFill>
                  <a:schemeClr val="accent3">
                    <a:lumMod val="90000"/>
                    <a:lumOff val="10000"/>
                  </a:schemeClr>
                </a:solidFill>
              </a:rPr>
              <a:t>Digital marketing </a:t>
            </a:r>
            <a:r>
              <a:rPr lang="en-US" sz="2400" dirty="0">
                <a:solidFill>
                  <a:schemeClr val="accent3">
                    <a:lumMod val="90000"/>
                    <a:lumOff val="10000"/>
                  </a:schemeClr>
                </a:solidFill>
              </a:rPr>
              <a:t>– email, web-push, chatbots, etc.</a:t>
            </a:r>
          </a:p>
          <a:p>
            <a:pPr marL="0" indent="0">
              <a:buNone/>
            </a:pPr>
            <a:endParaRPr lang="en-GB" dirty="0"/>
          </a:p>
        </p:txBody>
      </p:sp>
      <p:sp>
        <p:nvSpPr>
          <p:cNvPr id="4" name="Title 2">
            <a:extLst>
              <a:ext uri="{FF2B5EF4-FFF2-40B4-BE49-F238E27FC236}">
                <a16:creationId xmlns:a16="http://schemas.microsoft.com/office/drawing/2014/main" id="{CA36AA17-D5C6-5AA0-4254-032FD35F828A}"/>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3180087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6A926-2218-F2E6-90A0-474747C32D1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F835DE-48A2-3625-F44E-F62BEA9B3935}"/>
              </a:ext>
            </a:extLst>
          </p:cNvPr>
          <p:cNvSpPr>
            <a:spLocks noGrp="1"/>
          </p:cNvSpPr>
          <p:nvPr>
            <p:ph idx="1"/>
          </p:nvPr>
        </p:nvSpPr>
        <p:spPr>
          <a:xfrm>
            <a:off x="263769" y="685094"/>
            <a:ext cx="8616462" cy="4972128"/>
          </a:xfrm>
        </p:spPr>
        <p:txBody>
          <a:bodyPr/>
          <a:lstStyle/>
          <a:p>
            <a:pPr marL="0" indent="0">
              <a:buNone/>
            </a:pPr>
            <a:r>
              <a:rPr lang="en-GB" sz="2400" b="1" dirty="0">
                <a:solidFill>
                  <a:srgbClr val="C00000"/>
                </a:solidFill>
              </a:rPr>
              <a:t>Marketing communications:</a:t>
            </a:r>
          </a:p>
          <a:p>
            <a:pPr marL="0" indent="0">
              <a:buNone/>
            </a:pPr>
            <a:r>
              <a:rPr lang="en-US" sz="2400" b="1" dirty="0">
                <a:solidFill>
                  <a:schemeClr val="accent3">
                    <a:lumMod val="90000"/>
                    <a:lumOff val="10000"/>
                  </a:schemeClr>
                </a:solidFill>
              </a:rPr>
              <a:t>Purpose:</a:t>
            </a:r>
            <a:endParaRPr lang="en-GB" sz="2400" dirty="0">
              <a:solidFill>
                <a:schemeClr val="accent3">
                  <a:lumMod val="90000"/>
                  <a:lumOff val="10000"/>
                </a:schemeClr>
              </a:solidFill>
            </a:endParaRPr>
          </a:p>
          <a:p>
            <a:pPr lvl="1"/>
            <a:r>
              <a:rPr lang="en-US" sz="2400" b="1" dirty="0">
                <a:solidFill>
                  <a:schemeClr val="accent3">
                    <a:lumMod val="90000"/>
                    <a:lumOff val="10000"/>
                  </a:schemeClr>
                </a:solidFill>
              </a:rPr>
              <a:t>Establish/reinforce positive brand message.</a:t>
            </a:r>
          </a:p>
          <a:p>
            <a:pPr lvl="1"/>
            <a:r>
              <a:rPr lang="en-US" sz="2400" b="1" dirty="0">
                <a:solidFill>
                  <a:schemeClr val="accent3">
                    <a:lumMod val="90000"/>
                    <a:lumOff val="10000"/>
                  </a:schemeClr>
                </a:solidFill>
              </a:rPr>
              <a:t>Encourage direct substitution/brand switching.</a:t>
            </a:r>
          </a:p>
          <a:p>
            <a:pPr lvl="1"/>
            <a:r>
              <a:rPr lang="en-US" sz="2400" b="1" dirty="0">
                <a:solidFill>
                  <a:schemeClr val="accent3">
                    <a:lumMod val="90000"/>
                    <a:lumOff val="10000"/>
                  </a:schemeClr>
                </a:solidFill>
              </a:rPr>
              <a:t>Brand awareness.</a:t>
            </a:r>
          </a:p>
          <a:p>
            <a:pPr lvl="1"/>
            <a:r>
              <a:rPr lang="en-US" sz="2400" b="1" dirty="0">
                <a:solidFill>
                  <a:schemeClr val="accent3">
                    <a:lumMod val="90000"/>
                    <a:lumOff val="10000"/>
                  </a:schemeClr>
                </a:solidFill>
              </a:rPr>
              <a:t>Explaining brand/value proposition.</a:t>
            </a:r>
          </a:p>
          <a:p>
            <a:pPr lvl="1"/>
            <a:r>
              <a:rPr lang="en-US" sz="2400" b="1" dirty="0">
                <a:solidFill>
                  <a:schemeClr val="accent3">
                    <a:lumMod val="90000"/>
                    <a:lumOff val="10000"/>
                  </a:schemeClr>
                </a:solidFill>
              </a:rPr>
              <a:t>Establish relationship with target customers. </a:t>
            </a:r>
          </a:p>
          <a:p>
            <a:pPr lvl="1"/>
            <a:r>
              <a:rPr lang="en-US" sz="2400" b="1" dirty="0">
                <a:solidFill>
                  <a:schemeClr val="accent3">
                    <a:lumMod val="90000"/>
                    <a:lumOff val="10000"/>
                  </a:schemeClr>
                </a:solidFill>
              </a:rPr>
              <a:t>Brand recognition.</a:t>
            </a:r>
          </a:p>
          <a:p>
            <a:pPr lvl="1"/>
            <a:r>
              <a:rPr lang="en-US" sz="2400" b="1" dirty="0">
                <a:solidFill>
                  <a:schemeClr val="accent3">
                    <a:lumMod val="90000"/>
                    <a:lumOff val="10000"/>
                  </a:schemeClr>
                </a:solidFill>
              </a:rPr>
              <a:t>Maintaining awareness/message </a:t>
            </a:r>
            <a:r>
              <a:rPr lang="en-US" sz="2400" dirty="0">
                <a:solidFill>
                  <a:schemeClr val="accent3">
                    <a:lumMod val="90000"/>
                    <a:lumOff val="10000"/>
                  </a:schemeClr>
                </a:solidFill>
              </a:rPr>
              <a:t>– not necessarily with the aim of encouraging buying.</a:t>
            </a:r>
          </a:p>
          <a:p>
            <a:pPr lvl="1"/>
            <a:r>
              <a:rPr lang="en-US" sz="2400" b="1" dirty="0">
                <a:solidFill>
                  <a:schemeClr val="accent3">
                    <a:lumMod val="90000"/>
                    <a:lumOff val="10000"/>
                  </a:schemeClr>
                </a:solidFill>
              </a:rPr>
              <a:t>Communicating with customer leads </a:t>
            </a:r>
            <a:r>
              <a:rPr lang="en-US" sz="2400" dirty="0">
                <a:solidFill>
                  <a:schemeClr val="accent3">
                    <a:lumMod val="90000"/>
                    <a:lumOff val="10000"/>
                  </a:schemeClr>
                </a:solidFill>
              </a:rPr>
              <a:t>– persuading them that they need your offering even though they do not necessarily know it right now!</a:t>
            </a:r>
          </a:p>
          <a:p>
            <a:pPr marL="0" indent="0">
              <a:buNone/>
            </a:pPr>
            <a:endParaRPr lang="en-GB" dirty="0"/>
          </a:p>
        </p:txBody>
      </p:sp>
      <p:sp>
        <p:nvSpPr>
          <p:cNvPr id="4" name="Title 2">
            <a:extLst>
              <a:ext uri="{FF2B5EF4-FFF2-40B4-BE49-F238E27FC236}">
                <a16:creationId xmlns:a16="http://schemas.microsoft.com/office/drawing/2014/main" id="{AB85ADBE-B263-E623-7A6F-0ED58FF50CB8}"/>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4009170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A0030-6F8D-6A19-12C4-0A0B7D9E8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FC510-ADF3-C12A-DF21-8A11612270F2}"/>
              </a:ext>
            </a:extLst>
          </p:cNvPr>
          <p:cNvSpPr>
            <a:spLocks noGrp="1"/>
          </p:cNvSpPr>
          <p:nvPr>
            <p:ph type="title"/>
          </p:nvPr>
        </p:nvSpPr>
        <p:spPr>
          <a:xfrm>
            <a:off x="457200" y="701185"/>
            <a:ext cx="8229600" cy="592853"/>
          </a:xfrm>
        </p:spPr>
        <p:txBody>
          <a:bodyPr/>
          <a:lstStyle/>
          <a:p>
            <a:r>
              <a:rPr lang="en-GB" b="1" dirty="0">
                <a:solidFill>
                  <a:schemeClr val="accent3">
                    <a:lumMod val="75000"/>
                  </a:schemeClr>
                </a:solidFill>
              </a:rPr>
              <a:t>Customers</a:t>
            </a:r>
            <a:br>
              <a:rPr lang="en-GB" b="1" dirty="0">
                <a:solidFill>
                  <a:schemeClr val="accent3">
                    <a:lumMod val="75000"/>
                  </a:schemeClr>
                </a:solidFill>
              </a:rPr>
            </a:br>
            <a:br>
              <a:rPr lang="en-GB" b="1" dirty="0">
                <a:solidFill>
                  <a:schemeClr val="accent3">
                    <a:lumMod val="75000"/>
                  </a:schemeClr>
                </a:solidFill>
              </a:rPr>
            </a:br>
            <a:r>
              <a:rPr lang="en-GB" b="1" dirty="0">
                <a:solidFill>
                  <a:schemeClr val="accent3">
                    <a:lumMod val="75000"/>
                  </a:schemeClr>
                </a:solidFill>
              </a:rPr>
              <a:t>Task 6:</a:t>
            </a:r>
            <a:br>
              <a:rPr lang="en-GB" b="1" dirty="0">
                <a:solidFill>
                  <a:schemeClr val="accent3">
                    <a:lumMod val="75000"/>
                  </a:schemeClr>
                </a:solidFill>
              </a:rPr>
            </a:br>
            <a:endParaRPr lang="en-GB" b="1" dirty="0">
              <a:solidFill>
                <a:schemeClr val="accent3">
                  <a:lumMod val="75000"/>
                </a:schemeClr>
              </a:solidFill>
            </a:endParaRPr>
          </a:p>
        </p:txBody>
      </p:sp>
      <p:sp>
        <p:nvSpPr>
          <p:cNvPr id="3" name="Content Placeholder 2">
            <a:extLst>
              <a:ext uri="{FF2B5EF4-FFF2-40B4-BE49-F238E27FC236}">
                <a16:creationId xmlns:a16="http://schemas.microsoft.com/office/drawing/2014/main" id="{748D3A4B-A658-F499-467D-647895571C02}"/>
              </a:ext>
            </a:extLst>
          </p:cNvPr>
          <p:cNvSpPr>
            <a:spLocks noGrp="1"/>
          </p:cNvSpPr>
          <p:nvPr>
            <p:ph idx="1"/>
          </p:nvPr>
        </p:nvSpPr>
        <p:spPr>
          <a:xfrm>
            <a:off x="443188" y="1794533"/>
            <a:ext cx="8229600" cy="3696891"/>
          </a:xfrm>
        </p:spPr>
        <p:txBody>
          <a:bodyPr/>
          <a:lstStyle/>
          <a:p>
            <a:r>
              <a:rPr lang="en-GB" dirty="0"/>
              <a:t>You have been given a journal article to read prior to the course. Your task for this afternoon is to work in three small groups to critique the article and to come up with some (agreed) suggestions about how the article will help you to think about marketing in your own organisations. </a:t>
            </a:r>
          </a:p>
          <a:p>
            <a:pPr marL="0" indent="0">
              <a:buNone/>
            </a:pPr>
            <a:r>
              <a:rPr lang="en-GB" dirty="0"/>
              <a:t>The three groups will be:</a:t>
            </a:r>
          </a:p>
          <a:p>
            <a:pPr marL="0" indent="0">
              <a:buNone/>
            </a:pPr>
            <a:endParaRPr lang="en-GB" sz="1000" dirty="0"/>
          </a:p>
          <a:p>
            <a:pPr marL="0" indent="0">
              <a:buNone/>
            </a:pPr>
            <a:endParaRPr lang="en-GB" sz="1000" dirty="0"/>
          </a:p>
          <a:p>
            <a:pPr marL="0" indent="0">
              <a:buNone/>
            </a:pPr>
            <a:endParaRPr lang="en-GB" dirty="0"/>
          </a:p>
        </p:txBody>
      </p:sp>
      <p:sp>
        <p:nvSpPr>
          <p:cNvPr id="4" name="Title 2">
            <a:extLst>
              <a:ext uri="{FF2B5EF4-FFF2-40B4-BE49-F238E27FC236}">
                <a16:creationId xmlns:a16="http://schemas.microsoft.com/office/drawing/2014/main" id="{C55E3707-F6B4-E75D-F31E-9E69FE22CA93}"/>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3527749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5CD04-47BB-66E7-DC21-0E41762267F4}"/>
              </a:ext>
            </a:extLst>
          </p:cNvPr>
          <p:cNvSpPr>
            <a:spLocks noGrp="1"/>
          </p:cNvSpPr>
          <p:nvPr>
            <p:ph type="title"/>
          </p:nvPr>
        </p:nvSpPr>
        <p:spPr/>
        <p:txBody>
          <a:bodyPr/>
          <a:lstStyle/>
          <a:p>
            <a:r>
              <a:rPr lang="en-GB" dirty="0"/>
              <a:t>Group 1 questions:</a:t>
            </a:r>
          </a:p>
        </p:txBody>
      </p:sp>
      <p:sp>
        <p:nvSpPr>
          <p:cNvPr id="3" name="Content Placeholder 2">
            <a:extLst>
              <a:ext uri="{FF2B5EF4-FFF2-40B4-BE49-F238E27FC236}">
                <a16:creationId xmlns:a16="http://schemas.microsoft.com/office/drawing/2014/main" id="{4FBAE831-437F-3779-CC8F-F432F263850B}"/>
              </a:ext>
            </a:extLst>
          </p:cNvPr>
          <p:cNvSpPr>
            <a:spLocks noGrp="1"/>
          </p:cNvSpPr>
          <p:nvPr>
            <p:ph idx="1"/>
          </p:nvPr>
        </p:nvSpPr>
        <p:spPr/>
        <p:txBody>
          <a:bodyPr/>
          <a:lstStyle/>
          <a:p>
            <a:r>
              <a:rPr lang="en-GB" sz="2200" dirty="0"/>
              <a:t>What marketplace imperfections exist in your markets?</a:t>
            </a:r>
          </a:p>
          <a:p>
            <a:r>
              <a:rPr lang="en-GB" sz="2200" dirty="0"/>
              <a:t>Do you agree that marketing’s primary function is contributing to customers’ perceived value? </a:t>
            </a:r>
          </a:p>
          <a:p>
            <a:r>
              <a:rPr lang="en-GB" sz="2200" dirty="0"/>
              <a:t>What do you understand by the term ‘consumer surplus’?</a:t>
            </a:r>
          </a:p>
          <a:p>
            <a:r>
              <a:rPr lang="en-GB" sz="2200" dirty="0"/>
              <a:t>What do you understand by the term ‘value capture’ and how far do you agree that it has ‘contributed to the fading voice of marketing’</a:t>
            </a:r>
          </a:p>
          <a:p>
            <a:r>
              <a:rPr lang="en-GB" sz="2200" dirty="0"/>
              <a:t>To what extent do you think there is a “lack of conceptual clarity about customers’ perceived value and marketing’s role in creating this value” in your organisations?</a:t>
            </a:r>
          </a:p>
          <a:p>
            <a:r>
              <a:rPr lang="en-GB" sz="2200" dirty="0"/>
              <a:t>What role can differentiated offerings play in creating benefits to customers?</a:t>
            </a:r>
          </a:p>
          <a:p>
            <a:endParaRPr lang="en-GB" dirty="0"/>
          </a:p>
        </p:txBody>
      </p:sp>
    </p:spTree>
    <p:extLst>
      <p:ext uri="{BB962C8B-B14F-4D97-AF65-F5344CB8AC3E}">
        <p14:creationId xmlns:p14="http://schemas.microsoft.com/office/powerpoint/2010/main" val="3239175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623BA-FA4A-88EF-A618-A4B8BA79C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751F85-EF73-D785-F020-FB3BDAF33CA6}"/>
              </a:ext>
            </a:extLst>
          </p:cNvPr>
          <p:cNvSpPr>
            <a:spLocks noGrp="1"/>
          </p:cNvSpPr>
          <p:nvPr>
            <p:ph type="title"/>
          </p:nvPr>
        </p:nvSpPr>
        <p:spPr/>
        <p:txBody>
          <a:bodyPr/>
          <a:lstStyle/>
          <a:p>
            <a:r>
              <a:rPr lang="en-GB" dirty="0"/>
              <a:t>Group 2 questions:</a:t>
            </a:r>
          </a:p>
        </p:txBody>
      </p:sp>
      <p:sp>
        <p:nvSpPr>
          <p:cNvPr id="3" name="Content Placeholder 2">
            <a:extLst>
              <a:ext uri="{FF2B5EF4-FFF2-40B4-BE49-F238E27FC236}">
                <a16:creationId xmlns:a16="http://schemas.microsoft.com/office/drawing/2014/main" id="{F2617D8F-D583-AEB2-5492-BAB8DF80A8D3}"/>
              </a:ext>
            </a:extLst>
          </p:cNvPr>
          <p:cNvSpPr>
            <a:spLocks noGrp="1"/>
          </p:cNvSpPr>
          <p:nvPr>
            <p:ph idx="1"/>
          </p:nvPr>
        </p:nvSpPr>
        <p:spPr>
          <a:xfrm>
            <a:off x="386862" y="784993"/>
            <a:ext cx="8229600" cy="4929188"/>
          </a:xfrm>
        </p:spPr>
        <p:txBody>
          <a:bodyPr/>
          <a:lstStyle/>
          <a:p>
            <a:r>
              <a:rPr lang="en-GB" sz="1800" dirty="0"/>
              <a:t>What do you understand by the phrase: “marketing is a customer-value-reducing mechanism because it enhances firms’ pricing power”?</a:t>
            </a:r>
          </a:p>
          <a:p>
            <a:r>
              <a:rPr lang="en-GB" sz="1800" dirty="0"/>
              <a:t>How might customers ‘measure’ the benefits they get from the purchase and consumption of a product or service and what are the costs they incur? </a:t>
            </a:r>
          </a:p>
          <a:p>
            <a:r>
              <a:rPr lang="en-GB" sz="1800" dirty="0"/>
              <a:t>To what extent do you think that the research into human behaviour touched upon in the session makes estimates of how consumers value benefits and costs unreliable? </a:t>
            </a:r>
          </a:p>
          <a:p>
            <a:r>
              <a:rPr lang="en-GB" sz="1800" dirty="0"/>
              <a:t>What assumptions are made in the sentence: “…marketing will increase customer value by allowing firms to better address the differences in customer wants.”?</a:t>
            </a:r>
          </a:p>
          <a:p>
            <a:r>
              <a:rPr lang="en-GB" sz="1800" dirty="0"/>
              <a:t>How far do you agree that firms do not have an incentive to make exaggerated claims about their offerings?</a:t>
            </a:r>
          </a:p>
          <a:p>
            <a:r>
              <a:rPr lang="en-GB" sz="1800" dirty="0"/>
              <a:t>Comment on the four proposals made by the authors. How convincing do you find them and what relevance have they for your own practice in your organisations?</a:t>
            </a:r>
          </a:p>
          <a:p>
            <a:pPr marL="0" indent="0">
              <a:buNone/>
            </a:pPr>
            <a:endParaRPr lang="en-GB" sz="1800" dirty="0"/>
          </a:p>
        </p:txBody>
      </p:sp>
    </p:spTree>
    <p:extLst>
      <p:ext uri="{BB962C8B-B14F-4D97-AF65-F5344CB8AC3E}">
        <p14:creationId xmlns:p14="http://schemas.microsoft.com/office/powerpoint/2010/main" val="4199215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E8692A-A739-E1EC-51AB-688BD4EAA833}"/>
              </a:ext>
            </a:extLst>
          </p:cNvPr>
          <p:cNvSpPr>
            <a:spLocks noGrp="1"/>
          </p:cNvSpPr>
          <p:nvPr>
            <p:ph idx="1"/>
          </p:nvPr>
        </p:nvSpPr>
        <p:spPr>
          <a:xfrm>
            <a:off x="216039" y="823867"/>
            <a:ext cx="8797332" cy="5008062"/>
          </a:xfrm>
        </p:spPr>
        <p:txBody>
          <a:bodyPr/>
          <a:lstStyle/>
          <a:p>
            <a:pPr marL="0" indent="0">
              <a:buNone/>
            </a:pPr>
            <a:r>
              <a:rPr lang="en-GB" sz="1100" dirty="0"/>
              <a:t>The East Midlands Ambulance Service (EMAS) provides a range of healthcare services in the East Midlands area covering a population of almost 5 million. Part of its work includes responding to 999 emergency calls, providing non-emergency patient transport, specialist services in the event of a major incident such as a chemical spill, terrorist attack, and so on, the provision of community services such as training in the use of defibrillators and cardiopulmonary resuscitation (CPR), liaising with event organisers, and in conducting research to improve the care and experience of patients. EMAS operates with a budget of around £220 million. </a:t>
            </a:r>
          </a:p>
          <a:p>
            <a:pPr marL="0" indent="0">
              <a:buNone/>
            </a:pPr>
            <a:r>
              <a:rPr lang="en-GB" sz="1100" dirty="0"/>
              <a:t>In 2022, the organisation developed its strategic plans for the period 2023 – 2028.In doing so it had to take into account its core purpose (patient care) and to understand the varying needs and requirements of its patients. For EMAS, its patients are its customers. EMAS does not rely on these customers for its income and in many respects, most of its ‘customers’ would rather not make use of EMAS’s services. However, when they do, it is vital that their experience of the service is of the highest quality. How ‘quality’ is defined is critical. The strategic plans emphasise the central importance of patients and is encapsulated in the organisation’s vision statement which is summarised in three key statements: </a:t>
            </a:r>
          </a:p>
          <a:p>
            <a:r>
              <a:rPr lang="en-GB" sz="1100" dirty="0"/>
              <a:t>Responding to patient needs in the right way, </a:t>
            </a:r>
          </a:p>
          <a:p>
            <a:r>
              <a:rPr lang="en-GB" sz="1100" dirty="0"/>
              <a:t>Developing our organisation to become outstanding for patients and staff,</a:t>
            </a:r>
          </a:p>
          <a:p>
            <a:r>
              <a:rPr lang="en-GB" sz="1100" dirty="0"/>
              <a:t>Collaborating to improve wider healthcare.</a:t>
            </a:r>
          </a:p>
          <a:p>
            <a:pPr marL="0" indent="0">
              <a:buNone/>
            </a:pPr>
            <a:r>
              <a:rPr lang="en-GB" sz="1100" dirty="0"/>
              <a:t>To provide some sort of measure as to how far it meets its vision, EMAS has established a series of key performance indicators which include response times, a diverse workforce, improved patient outcomes, safe, effective, and compassionate care, staff well-being and satisfaction, on scene care, and efficiency.  </a:t>
            </a:r>
          </a:p>
          <a:p>
            <a:pPr marL="0" indent="0">
              <a:buNone/>
            </a:pPr>
            <a:r>
              <a:rPr lang="en-GB" sz="1100" dirty="0"/>
              <a:t>To help it achieve its strategic goals, it is important for EMAS to have an understanding of its ‘customers’ and their needs. Clearly, the specifics of these needs can vary depending on the nature of the incident that the patient is involved in but regardless of this, the service has to understand how its people respond to the situations they face and how they deal with and interact with patients to meet the organisation’s key strategic goals. This means having some understanding of the types of patients they may have to deal with. EMAS responds to some 730,000 emergency calls every year, around 2,000 every day. The service finds that a large proportion of the patients they deal with are over 60, as the UK has an ageing population and life expectancy is increasing, this is perhaps not surprising. The service also has to deal with an increase in the number of calls relating to patients suffering from mental health issues. To help in ensuring the service provides an appropriate response, calls are classified in four main ways. These range from category one calls which relate to patients with life-threatening injuries and illnesses, to category four where patients can be provided with advice and support via telephone or referred to another healthcare service that can address the problem more effectively. </a:t>
            </a:r>
          </a:p>
          <a:p>
            <a:endParaRPr lang="en-GB" noProof="0" dirty="0"/>
          </a:p>
        </p:txBody>
      </p:sp>
      <p:sp>
        <p:nvSpPr>
          <p:cNvPr id="3" name="Title 2">
            <a:extLst>
              <a:ext uri="{FF2B5EF4-FFF2-40B4-BE49-F238E27FC236}">
                <a16:creationId xmlns:a16="http://schemas.microsoft.com/office/drawing/2014/main" id="{78828B20-C6B9-C466-76FD-E3EFCABDAD8C}"/>
              </a:ext>
            </a:extLst>
          </p:cNvPr>
          <p:cNvSpPr>
            <a:spLocks noGrp="1"/>
          </p:cNvSpPr>
          <p:nvPr>
            <p:ph type="title"/>
          </p:nvPr>
        </p:nvSpPr>
        <p:spPr>
          <a:xfrm>
            <a:off x="481262" y="14077"/>
            <a:ext cx="8153452" cy="404895"/>
          </a:xfrm>
        </p:spPr>
        <p:txBody>
          <a:bodyPr/>
          <a:lstStyle/>
          <a:p>
            <a:r>
              <a:rPr lang="en-GB" b="1" noProof="0" dirty="0">
                <a:solidFill>
                  <a:srgbClr val="C00000"/>
                </a:solidFill>
              </a:rPr>
              <a:t>Day 4: Marketing</a:t>
            </a:r>
          </a:p>
        </p:txBody>
      </p:sp>
      <p:sp>
        <p:nvSpPr>
          <p:cNvPr id="4" name="Text Placeholder 3">
            <a:extLst>
              <a:ext uri="{FF2B5EF4-FFF2-40B4-BE49-F238E27FC236}">
                <a16:creationId xmlns:a16="http://schemas.microsoft.com/office/drawing/2014/main" id="{03570553-EE71-7E9D-925C-C72D48186BA3}"/>
              </a:ext>
            </a:extLst>
          </p:cNvPr>
          <p:cNvSpPr>
            <a:spLocks noGrp="1"/>
          </p:cNvSpPr>
          <p:nvPr>
            <p:ph type="body" sz="quarter" idx="10"/>
          </p:nvPr>
        </p:nvSpPr>
        <p:spPr>
          <a:xfrm>
            <a:off x="481262" y="418972"/>
            <a:ext cx="8153452" cy="509587"/>
          </a:xfrm>
        </p:spPr>
        <p:txBody>
          <a:bodyPr/>
          <a:lstStyle/>
          <a:p>
            <a:r>
              <a:rPr lang="en-GB" noProof="0" dirty="0"/>
              <a:t>The Case Study</a:t>
            </a:r>
          </a:p>
        </p:txBody>
      </p:sp>
    </p:spTree>
    <p:extLst>
      <p:ext uri="{BB962C8B-B14F-4D97-AF65-F5344CB8AC3E}">
        <p14:creationId xmlns:p14="http://schemas.microsoft.com/office/powerpoint/2010/main" val="2430426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4C131FB-3D6A-0B0C-5453-DA0F781FCC2F}"/>
              </a:ext>
            </a:extLst>
          </p:cNvPr>
          <p:cNvSpPr txBox="1"/>
          <p:nvPr/>
        </p:nvSpPr>
        <p:spPr>
          <a:xfrm>
            <a:off x="170821" y="160774"/>
            <a:ext cx="8892791" cy="646331"/>
          </a:xfrm>
          <a:prstGeom prst="rect">
            <a:avLst/>
          </a:prstGeom>
          <a:noFill/>
        </p:spPr>
        <p:txBody>
          <a:bodyPr wrap="square" rtlCol="0">
            <a:spAutoFit/>
          </a:bodyPr>
          <a:lstStyle/>
          <a:p>
            <a:r>
              <a:rPr lang="en-US" sz="3600" b="1" dirty="0">
                <a:solidFill>
                  <a:srgbClr val="C00000"/>
                </a:solidFill>
              </a:rPr>
              <a:t>Postcard</a:t>
            </a:r>
            <a:r>
              <a:rPr lang="en-US" sz="3600" dirty="0"/>
              <a:t> - </a:t>
            </a:r>
            <a:r>
              <a:rPr lang="en-GB" sz="3600" dirty="0"/>
              <a:t>key points/takeaways from the day:</a:t>
            </a:r>
          </a:p>
        </p:txBody>
      </p:sp>
    </p:spTree>
    <p:extLst>
      <p:ext uri="{BB962C8B-B14F-4D97-AF65-F5344CB8AC3E}">
        <p14:creationId xmlns:p14="http://schemas.microsoft.com/office/powerpoint/2010/main" val="403390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E302FF-D430-CDD7-167C-A826E849A0E6}"/>
              </a:ext>
            </a:extLst>
          </p:cNvPr>
          <p:cNvSpPr>
            <a:spLocks noGrp="1"/>
          </p:cNvSpPr>
          <p:nvPr>
            <p:ph idx="1"/>
          </p:nvPr>
        </p:nvSpPr>
        <p:spPr>
          <a:xfrm>
            <a:off x="481262" y="1590592"/>
            <a:ext cx="8153452" cy="3714952"/>
          </a:xfrm>
        </p:spPr>
        <p:txBody>
          <a:bodyPr/>
          <a:lstStyle/>
          <a:p>
            <a:pPr marL="0" lvl="0" indent="0">
              <a:buNone/>
            </a:pPr>
            <a:r>
              <a:rPr lang="en-GB" sz="4000" dirty="0"/>
              <a:t>Task 1:</a:t>
            </a:r>
          </a:p>
          <a:p>
            <a:pPr lvl="0"/>
            <a:r>
              <a:rPr lang="en-GB" sz="4000" dirty="0"/>
              <a:t>In what ways (if any) do you think the case study has anything to do with marketing? </a:t>
            </a:r>
          </a:p>
          <a:p>
            <a:pPr marL="0" indent="0">
              <a:buNone/>
            </a:pPr>
            <a:endParaRPr lang="en-GB" noProof="0" dirty="0"/>
          </a:p>
        </p:txBody>
      </p:sp>
      <p:sp>
        <p:nvSpPr>
          <p:cNvPr id="3" name="Title 2">
            <a:extLst>
              <a:ext uri="{FF2B5EF4-FFF2-40B4-BE49-F238E27FC236}">
                <a16:creationId xmlns:a16="http://schemas.microsoft.com/office/drawing/2014/main" id="{71DEF8A9-C653-FAC4-FAF0-A181ED58935A}"/>
              </a:ext>
            </a:extLst>
          </p:cNvPr>
          <p:cNvSpPr>
            <a:spLocks noGrp="1"/>
          </p:cNvSpPr>
          <p:nvPr>
            <p:ph type="title"/>
          </p:nvPr>
        </p:nvSpPr>
        <p:spPr/>
        <p:txBody>
          <a:bodyPr/>
          <a:lstStyle/>
          <a:p>
            <a:r>
              <a:rPr lang="en-GB" b="1" noProof="0" dirty="0">
                <a:solidFill>
                  <a:srgbClr val="C00000"/>
                </a:solidFill>
              </a:rPr>
              <a:t>Day 4: Marketing</a:t>
            </a:r>
          </a:p>
        </p:txBody>
      </p:sp>
      <p:sp>
        <p:nvSpPr>
          <p:cNvPr id="4" name="Text Placeholder 3">
            <a:extLst>
              <a:ext uri="{FF2B5EF4-FFF2-40B4-BE49-F238E27FC236}">
                <a16:creationId xmlns:a16="http://schemas.microsoft.com/office/drawing/2014/main" id="{85C9E909-3143-D356-909F-2461C0C10DAE}"/>
              </a:ext>
            </a:extLst>
          </p:cNvPr>
          <p:cNvSpPr>
            <a:spLocks noGrp="1"/>
          </p:cNvSpPr>
          <p:nvPr>
            <p:ph type="body" sz="quarter" idx="10"/>
          </p:nvPr>
        </p:nvSpPr>
        <p:spPr/>
        <p:txBody>
          <a:bodyPr/>
          <a:lstStyle/>
          <a:p>
            <a:r>
              <a:rPr lang="en-GB" noProof="0" dirty="0"/>
              <a:t>Question on the Case Study</a:t>
            </a:r>
          </a:p>
        </p:txBody>
      </p:sp>
    </p:spTree>
    <p:extLst>
      <p:ext uri="{BB962C8B-B14F-4D97-AF65-F5344CB8AC3E}">
        <p14:creationId xmlns:p14="http://schemas.microsoft.com/office/powerpoint/2010/main" val="4766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00D8-8DDC-016A-F884-51ECDF8FFE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823388-E6C4-774F-322B-4994FADC835D}"/>
              </a:ext>
            </a:extLst>
          </p:cNvPr>
          <p:cNvSpPr>
            <a:spLocks noGrp="1"/>
          </p:cNvSpPr>
          <p:nvPr>
            <p:ph type="title"/>
          </p:nvPr>
        </p:nvSpPr>
        <p:spPr>
          <a:xfrm>
            <a:off x="495274" y="210699"/>
            <a:ext cx="8153452" cy="404895"/>
          </a:xfrm>
        </p:spPr>
        <p:txBody>
          <a:bodyPr/>
          <a:lstStyle/>
          <a:p>
            <a:r>
              <a:rPr lang="en-GB" b="1" noProof="0" dirty="0">
                <a:solidFill>
                  <a:srgbClr val="C00000"/>
                </a:solidFill>
              </a:rPr>
              <a:t>Day 4: Marketing</a:t>
            </a:r>
          </a:p>
        </p:txBody>
      </p:sp>
      <p:sp>
        <p:nvSpPr>
          <p:cNvPr id="4" name="TextBox 3">
            <a:extLst>
              <a:ext uri="{FF2B5EF4-FFF2-40B4-BE49-F238E27FC236}">
                <a16:creationId xmlns:a16="http://schemas.microsoft.com/office/drawing/2014/main" id="{0C1A21BF-F9AC-9D4D-F4F5-CBE045576869}"/>
              </a:ext>
            </a:extLst>
          </p:cNvPr>
          <p:cNvSpPr txBox="1"/>
          <p:nvPr/>
        </p:nvSpPr>
        <p:spPr>
          <a:xfrm>
            <a:off x="350632" y="812899"/>
            <a:ext cx="8049789" cy="4401205"/>
          </a:xfrm>
          <a:prstGeom prst="rect">
            <a:avLst/>
          </a:prstGeom>
          <a:noFill/>
        </p:spPr>
        <p:txBody>
          <a:bodyPr wrap="square" rtlCol="0">
            <a:spAutoFit/>
          </a:bodyPr>
          <a:lstStyle/>
          <a:p>
            <a:r>
              <a:rPr lang="en-GB" sz="2800" b="1" dirty="0">
                <a:solidFill>
                  <a:schemeClr val="accent3">
                    <a:lumMod val="75000"/>
                  </a:schemeClr>
                </a:solidFill>
              </a:rPr>
              <a:t>What is marketing?</a:t>
            </a:r>
          </a:p>
          <a:p>
            <a:r>
              <a:rPr lang="en-GB" sz="2800" dirty="0"/>
              <a:t>‘Identifying, anticipating, and satisfying customer requirements, profitably’ (Chartered Institute of Marketing).</a:t>
            </a:r>
          </a:p>
          <a:p>
            <a:endParaRPr lang="en-GB" sz="2800" dirty="0"/>
          </a:p>
          <a:p>
            <a:pPr marL="457200" indent="-457200">
              <a:buFont typeface="Arial" panose="020B0604020202020204" pitchFamily="34" charset="0"/>
              <a:buChar char="•"/>
            </a:pPr>
            <a:r>
              <a:rPr lang="en-GB" sz="2800" dirty="0"/>
              <a:t>How do you identify, anticipate, and satisfy?</a:t>
            </a:r>
          </a:p>
          <a:p>
            <a:pPr marL="457200" indent="-457200">
              <a:buFont typeface="Arial" panose="020B0604020202020204" pitchFamily="34" charset="0"/>
              <a:buChar char="•"/>
            </a:pPr>
            <a:r>
              <a:rPr lang="en-GB" sz="2800" dirty="0"/>
              <a:t>How relevant is the ‘profitably’ element?</a:t>
            </a:r>
          </a:p>
          <a:p>
            <a:pPr marL="457200" indent="-457200">
              <a:buFont typeface="Arial" panose="020B0604020202020204" pitchFamily="34" charset="0"/>
              <a:buChar char="•"/>
            </a:pPr>
            <a:r>
              <a:rPr lang="en-GB" sz="2800" dirty="0"/>
              <a:t>Links with strategy.</a:t>
            </a:r>
          </a:p>
          <a:p>
            <a:pPr marL="457200" indent="-457200">
              <a:buFont typeface="Arial" panose="020B0604020202020204" pitchFamily="34" charset="0"/>
              <a:buChar char="•"/>
            </a:pPr>
            <a:r>
              <a:rPr lang="en-GB" sz="2800" dirty="0"/>
              <a:t>The role of branding and reputation.</a:t>
            </a:r>
          </a:p>
          <a:p>
            <a:pPr marL="457200" indent="-457200">
              <a:buFont typeface="Arial" panose="020B0604020202020204" pitchFamily="34" charset="0"/>
              <a:buChar char="•"/>
            </a:pPr>
            <a:r>
              <a:rPr lang="en-GB" sz="2800" dirty="0"/>
              <a:t>Marketing and the garden centre, MRF, and EMAS. </a:t>
            </a:r>
          </a:p>
        </p:txBody>
      </p:sp>
    </p:spTree>
    <p:extLst>
      <p:ext uri="{BB962C8B-B14F-4D97-AF65-F5344CB8AC3E}">
        <p14:creationId xmlns:p14="http://schemas.microsoft.com/office/powerpoint/2010/main" val="54718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479E3-D1C7-9343-5A2D-D803800EF9ED}"/>
              </a:ext>
            </a:extLst>
          </p:cNvPr>
          <p:cNvSpPr>
            <a:spLocks noGrp="1"/>
          </p:cNvSpPr>
          <p:nvPr>
            <p:ph type="title"/>
          </p:nvPr>
        </p:nvSpPr>
        <p:spPr>
          <a:xfrm>
            <a:off x="457200" y="701185"/>
            <a:ext cx="8229600" cy="592853"/>
          </a:xfrm>
        </p:spPr>
        <p:txBody>
          <a:bodyPr/>
          <a:lstStyle/>
          <a:p>
            <a:r>
              <a:rPr lang="en-GB" sz="3200" b="1" dirty="0">
                <a:solidFill>
                  <a:schemeClr val="accent3">
                    <a:lumMod val="75000"/>
                  </a:schemeClr>
                </a:solidFill>
              </a:rPr>
              <a:t>Customers</a:t>
            </a:r>
          </a:p>
        </p:txBody>
      </p:sp>
      <p:sp>
        <p:nvSpPr>
          <p:cNvPr id="3" name="Content Placeholder 2">
            <a:extLst>
              <a:ext uri="{FF2B5EF4-FFF2-40B4-BE49-F238E27FC236}">
                <a16:creationId xmlns:a16="http://schemas.microsoft.com/office/drawing/2014/main" id="{E5F5B7B6-6CD0-C915-934D-AAD24ADB8595}"/>
              </a:ext>
            </a:extLst>
          </p:cNvPr>
          <p:cNvSpPr>
            <a:spLocks noGrp="1"/>
          </p:cNvSpPr>
          <p:nvPr>
            <p:ph idx="1"/>
          </p:nvPr>
        </p:nvSpPr>
        <p:spPr>
          <a:xfrm>
            <a:off x="457200" y="1322261"/>
            <a:ext cx="8229600" cy="3696891"/>
          </a:xfrm>
        </p:spPr>
        <p:txBody>
          <a:bodyPr/>
          <a:lstStyle/>
          <a:p>
            <a:pPr marL="0" indent="0">
              <a:buNone/>
            </a:pPr>
            <a:r>
              <a:rPr lang="en-GB" sz="2800" b="1" dirty="0"/>
              <a:t>Task 2:</a:t>
            </a:r>
          </a:p>
          <a:p>
            <a:pPr marL="0" indent="0">
              <a:buNone/>
            </a:pPr>
            <a:r>
              <a:rPr lang="en-GB" sz="4000" dirty="0"/>
              <a:t>Consider your organisation: </a:t>
            </a:r>
          </a:p>
          <a:p>
            <a:r>
              <a:rPr lang="en-GB" sz="4000" dirty="0"/>
              <a:t>Who are your customers? </a:t>
            </a:r>
          </a:p>
          <a:p>
            <a:r>
              <a:rPr lang="en-GB" sz="4000" dirty="0"/>
              <a:t>How can you build an understanding of ‘your customers’ more effectively? </a:t>
            </a:r>
          </a:p>
          <a:p>
            <a:endParaRPr lang="en-GB" sz="30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66523CC9-8A89-27F4-07DE-2ECB5B3E8C1B}"/>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4087392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A9ADF-99D8-91AB-6BA2-3D5BA8A1E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F7B12-D915-FA1A-AE6A-45665365ED64}"/>
              </a:ext>
            </a:extLst>
          </p:cNvPr>
          <p:cNvSpPr>
            <a:spLocks noGrp="1"/>
          </p:cNvSpPr>
          <p:nvPr>
            <p:ph type="title"/>
          </p:nvPr>
        </p:nvSpPr>
        <p:spPr>
          <a:xfrm>
            <a:off x="457200" y="701185"/>
            <a:ext cx="8229600" cy="592853"/>
          </a:xfrm>
        </p:spPr>
        <p:txBody>
          <a:bodyPr/>
          <a:lstStyle/>
          <a:p>
            <a:r>
              <a:rPr lang="en-GB" b="1" dirty="0">
                <a:solidFill>
                  <a:schemeClr val="accent3">
                    <a:lumMod val="75000"/>
                  </a:schemeClr>
                </a:solidFill>
              </a:rPr>
              <a:t>Customers</a:t>
            </a:r>
          </a:p>
        </p:txBody>
      </p:sp>
      <p:sp>
        <p:nvSpPr>
          <p:cNvPr id="3" name="Content Placeholder 2">
            <a:extLst>
              <a:ext uri="{FF2B5EF4-FFF2-40B4-BE49-F238E27FC236}">
                <a16:creationId xmlns:a16="http://schemas.microsoft.com/office/drawing/2014/main" id="{C110848F-AF7A-999F-145E-2FD282A738A9}"/>
              </a:ext>
            </a:extLst>
          </p:cNvPr>
          <p:cNvSpPr>
            <a:spLocks noGrp="1"/>
          </p:cNvSpPr>
          <p:nvPr>
            <p:ph idx="1"/>
          </p:nvPr>
        </p:nvSpPr>
        <p:spPr>
          <a:xfrm>
            <a:off x="457200" y="1322261"/>
            <a:ext cx="8229600" cy="3696891"/>
          </a:xfrm>
        </p:spPr>
        <p:txBody>
          <a:bodyPr/>
          <a:lstStyle/>
          <a:p>
            <a:r>
              <a:rPr lang="en-GB" sz="3000" dirty="0"/>
              <a:t>Thinking points:</a:t>
            </a:r>
          </a:p>
          <a:p>
            <a:pPr lvl="1"/>
            <a:r>
              <a:rPr lang="en-GB" sz="3000" dirty="0"/>
              <a:t>What is the definition of a customer? </a:t>
            </a:r>
          </a:p>
          <a:p>
            <a:pPr lvl="1"/>
            <a:r>
              <a:rPr lang="en-GB" sz="3000" dirty="0"/>
              <a:t>How do you identify your customers?</a:t>
            </a:r>
          </a:p>
          <a:p>
            <a:pPr lvl="1"/>
            <a:r>
              <a:rPr lang="en-GB" sz="3000" dirty="0"/>
              <a:t>How does the concept of a customer apply to organisations that are non-profit focused?</a:t>
            </a:r>
          </a:p>
          <a:p>
            <a:pPr lvl="1"/>
            <a:r>
              <a:rPr lang="en-GB" sz="3000" dirty="0"/>
              <a:t>Are there ways that you can classify your customers to understand them better?  </a:t>
            </a:r>
          </a:p>
          <a:p>
            <a:endParaRPr lang="en-GB" sz="30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27C13267-0B8A-DD5D-0D7A-8353FACBADC3}"/>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1828811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3A7E-5A35-034C-3C11-B5330E5E9F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5110F-687E-8767-5A9C-671B0FB2E37E}"/>
              </a:ext>
            </a:extLst>
          </p:cNvPr>
          <p:cNvSpPr>
            <a:spLocks noGrp="1"/>
          </p:cNvSpPr>
          <p:nvPr>
            <p:ph type="title"/>
          </p:nvPr>
        </p:nvSpPr>
        <p:spPr>
          <a:xfrm>
            <a:off x="457200" y="701185"/>
            <a:ext cx="8229600" cy="592853"/>
          </a:xfrm>
        </p:spPr>
        <p:txBody>
          <a:bodyPr/>
          <a:lstStyle/>
          <a:p>
            <a:r>
              <a:rPr lang="en-GB" sz="2800" b="1" dirty="0">
                <a:solidFill>
                  <a:schemeClr val="accent3">
                    <a:lumMod val="75000"/>
                  </a:schemeClr>
                </a:solidFill>
              </a:rPr>
              <a:t>Market and customer segmentation</a:t>
            </a:r>
          </a:p>
        </p:txBody>
      </p:sp>
      <p:sp>
        <p:nvSpPr>
          <p:cNvPr id="3" name="Content Placeholder 2">
            <a:extLst>
              <a:ext uri="{FF2B5EF4-FFF2-40B4-BE49-F238E27FC236}">
                <a16:creationId xmlns:a16="http://schemas.microsoft.com/office/drawing/2014/main" id="{EBC8D6B5-A014-C7AD-8B7A-B05332561962}"/>
              </a:ext>
            </a:extLst>
          </p:cNvPr>
          <p:cNvSpPr>
            <a:spLocks noGrp="1"/>
          </p:cNvSpPr>
          <p:nvPr>
            <p:ph idx="1"/>
          </p:nvPr>
        </p:nvSpPr>
        <p:spPr>
          <a:xfrm>
            <a:off x="457200" y="1322261"/>
            <a:ext cx="8229600" cy="3696891"/>
          </a:xfrm>
        </p:spPr>
        <p:txBody>
          <a:bodyPr/>
          <a:lstStyle/>
          <a:p>
            <a:pPr marL="0" indent="0">
              <a:buNone/>
            </a:pPr>
            <a:r>
              <a:rPr lang="en-GB" sz="2800" dirty="0"/>
              <a:t>Organisations tailoring their product offerings to those most likely to purchase them. </a:t>
            </a:r>
          </a:p>
          <a:p>
            <a:pPr marL="0" indent="0">
              <a:buNone/>
            </a:pPr>
            <a:r>
              <a:rPr lang="en-GB" sz="2800" b="1" dirty="0">
                <a:solidFill>
                  <a:srgbClr val="C00000"/>
                </a:solidFill>
              </a:rPr>
              <a:t>Market segmentation </a:t>
            </a:r>
            <a:r>
              <a:rPr lang="en-GB" sz="2800" dirty="0"/>
              <a:t>is about understanding patterns in the market that your organisation is involved with. </a:t>
            </a:r>
          </a:p>
          <a:p>
            <a:pPr marL="0" indent="0">
              <a:buNone/>
            </a:pPr>
            <a:r>
              <a:rPr lang="en-GB" sz="2800" b="1" dirty="0">
                <a:solidFill>
                  <a:srgbClr val="C00000"/>
                </a:solidFill>
              </a:rPr>
              <a:t>Customer segmentation </a:t>
            </a:r>
            <a:r>
              <a:rPr lang="en-GB" sz="2800" dirty="0"/>
              <a:t>is about understanding patterns and how people respond to elements of the marketing mix (price, product, promotion, and place).</a:t>
            </a:r>
          </a:p>
          <a:p>
            <a:pPr marL="0" indent="0">
              <a:buNone/>
            </a:pPr>
            <a:endParaRPr lang="en-GB" sz="24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FB0B1281-2108-5D3E-D4AC-16EB1838E347}"/>
              </a:ext>
            </a:extLst>
          </p:cNvPr>
          <p:cNvSpPr txBox="1">
            <a:spLocks/>
          </p:cNvSpPr>
          <p:nvPr/>
        </p:nvSpPr>
        <p:spPr>
          <a:xfrm>
            <a:off x="481262"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178345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C9513-39C5-F1DA-E6C9-4CB0F23F4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FE154-6F1A-7C98-460E-E4020FFE62BC}"/>
              </a:ext>
            </a:extLst>
          </p:cNvPr>
          <p:cNvSpPr>
            <a:spLocks noGrp="1"/>
          </p:cNvSpPr>
          <p:nvPr>
            <p:ph type="title"/>
          </p:nvPr>
        </p:nvSpPr>
        <p:spPr>
          <a:xfrm>
            <a:off x="263769" y="612556"/>
            <a:ext cx="8229600" cy="592853"/>
          </a:xfrm>
        </p:spPr>
        <p:txBody>
          <a:bodyPr/>
          <a:lstStyle/>
          <a:p>
            <a:r>
              <a:rPr lang="en-GB" b="1" dirty="0">
                <a:solidFill>
                  <a:schemeClr val="accent3">
                    <a:lumMod val="75000"/>
                  </a:schemeClr>
                </a:solidFill>
              </a:rPr>
              <a:t>Market and customer segmentation</a:t>
            </a:r>
          </a:p>
        </p:txBody>
      </p:sp>
      <p:sp>
        <p:nvSpPr>
          <p:cNvPr id="3" name="Content Placeholder 2">
            <a:extLst>
              <a:ext uri="{FF2B5EF4-FFF2-40B4-BE49-F238E27FC236}">
                <a16:creationId xmlns:a16="http://schemas.microsoft.com/office/drawing/2014/main" id="{84C4CD1F-52B6-6CEC-7F75-DD8BBE781027}"/>
              </a:ext>
            </a:extLst>
          </p:cNvPr>
          <p:cNvSpPr>
            <a:spLocks noGrp="1"/>
          </p:cNvSpPr>
          <p:nvPr>
            <p:ph idx="1"/>
          </p:nvPr>
        </p:nvSpPr>
        <p:spPr>
          <a:xfrm>
            <a:off x="263769" y="1177463"/>
            <a:ext cx="8616462" cy="4389324"/>
          </a:xfrm>
        </p:spPr>
        <p:txBody>
          <a:bodyPr/>
          <a:lstStyle/>
          <a:p>
            <a:pPr marL="0" indent="0">
              <a:buNone/>
            </a:pPr>
            <a:r>
              <a:rPr lang="en-GB" sz="2200" b="1" dirty="0">
                <a:solidFill>
                  <a:srgbClr val="C00000"/>
                </a:solidFill>
              </a:rPr>
              <a:t>Market segmentation:</a:t>
            </a:r>
          </a:p>
          <a:p>
            <a:r>
              <a:rPr lang="en-GB" sz="2200" b="1" dirty="0">
                <a:solidFill>
                  <a:schemeClr val="accent3">
                    <a:lumMod val="90000"/>
                    <a:lumOff val="10000"/>
                  </a:schemeClr>
                </a:solidFill>
              </a:rPr>
              <a:t>Demographic</a:t>
            </a:r>
            <a:r>
              <a:rPr lang="en-GB" sz="2200" dirty="0">
                <a:solidFill>
                  <a:schemeClr val="accent3">
                    <a:lumMod val="90000"/>
                    <a:lumOff val="10000"/>
                  </a:schemeClr>
                </a:solidFill>
              </a:rPr>
              <a:t> – age, gender, marital status, income, occupation, nationality, ethnicity.</a:t>
            </a:r>
          </a:p>
          <a:p>
            <a:r>
              <a:rPr lang="en-GB" sz="2200" b="1" dirty="0">
                <a:solidFill>
                  <a:schemeClr val="accent3">
                    <a:lumMod val="90000"/>
                    <a:lumOff val="10000"/>
                  </a:schemeClr>
                </a:solidFill>
              </a:rPr>
              <a:t>Behavioural</a:t>
            </a:r>
            <a:r>
              <a:rPr lang="en-GB" sz="2200" dirty="0">
                <a:solidFill>
                  <a:schemeClr val="accent3">
                    <a:lumMod val="90000"/>
                    <a:lumOff val="10000"/>
                  </a:schemeClr>
                </a:solidFill>
              </a:rPr>
              <a:t> – brand loyalty, sensitivity to price, shopping behaviour and habits, frequency of purchase/product use. </a:t>
            </a:r>
          </a:p>
          <a:p>
            <a:r>
              <a:rPr lang="en-GB" sz="2200" b="1" dirty="0">
                <a:solidFill>
                  <a:schemeClr val="accent3">
                    <a:lumMod val="90000"/>
                    <a:lumOff val="10000"/>
                  </a:schemeClr>
                </a:solidFill>
              </a:rPr>
              <a:t>Geographic</a:t>
            </a:r>
            <a:r>
              <a:rPr lang="en-GB" sz="2200" dirty="0">
                <a:solidFill>
                  <a:schemeClr val="accent3">
                    <a:lumMod val="90000"/>
                    <a:lumOff val="10000"/>
                  </a:schemeClr>
                </a:solidFill>
              </a:rPr>
              <a:t> – country, region, urban, rural. </a:t>
            </a:r>
          </a:p>
          <a:p>
            <a:r>
              <a:rPr lang="en-GB" sz="2200" b="1" dirty="0">
                <a:solidFill>
                  <a:schemeClr val="accent3">
                    <a:lumMod val="90000"/>
                    <a:lumOff val="10000"/>
                  </a:schemeClr>
                </a:solidFill>
              </a:rPr>
              <a:t>Psychographic</a:t>
            </a:r>
            <a:r>
              <a:rPr lang="en-GB" sz="2200" dirty="0">
                <a:solidFill>
                  <a:schemeClr val="accent3">
                    <a:lumMod val="90000"/>
                    <a:lumOff val="10000"/>
                  </a:schemeClr>
                </a:solidFill>
              </a:rPr>
              <a:t> – social status, personality, lifestyle, attitudes, interests.  </a:t>
            </a:r>
          </a:p>
          <a:p>
            <a:r>
              <a:rPr lang="en-GB" sz="2200" b="1" dirty="0">
                <a:solidFill>
                  <a:schemeClr val="accent3">
                    <a:lumMod val="90000"/>
                    <a:lumOff val="10000"/>
                  </a:schemeClr>
                </a:solidFill>
              </a:rPr>
              <a:t>Firmographic</a:t>
            </a:r>
            <a:r>
              <a:rPr lang="en-GB" sz="2200" dirty="0">
                <a:solidFill>
                  <a:schemeClr val="accent3">
                    <a:lumMod val="90000"/>
                    <a:lumOff val="10000"/>
                  </a:schemeClr>
                </a:solidFill>
              </a:rPr>
              <a:t> – used for B2B – industry, size, location, revenue.</a:t>
            </a:r>
          </a:p>
          <a:p>
            <a:pPr marL="0" indent="0">
              <a:buNone/>
            </a:pPr>
            <a:r>
              <a:rPr lang="en-GB" sz="2200" b="1" dirty="0">
                <a:solidFill>
                  <a:schemeClr val="accent3">
                    <a:lumMod val="90000"/>
                    <a:lumOff val="10000"/>
                  </a:schemeClr>
                </a:solidFill>
              </a:rPr>
              <a:t>Question</a:t>
            </a:r>
            <a:r>
              <a:rPr lang="en-GB" sz="2200" dirty="0">
                <a:solidFill>
                  <a:schemeClr val="accent3">
                    <a:lumMod val="90000"/>
                    <a:lumOff val="10000"/>
                  </a:schemeClr>
                </a:solidFill>
              </a:rPr>
              <a:t> – how well do these classifications help in understating whether customers are likely to make purchases? </a:t>
            </a:r>
          </a:p>
          <a:p>
            <a:pPr marL="0" indent="0">
              <a:buNone/>
            </a:pPr>
            <a:endParaRPr lang="en-GB" sz="2200" dirty="0">
              <a:solidFill>
                <a:schemeClr val="accent3">
                  <a:lumMod val="90000"/>
                  <a:lumOff val="10000"/>
                </a:schemeClr>
              </a:solidFill>
            </a:endParaRPr>
          </a:p>
          <a:p>
            <a:pPr marL="0" indent="0">
              <a:buNone/>
            </a:pPr>
            <a:endParaRPr lang="en-GB" sz="2200" dirty="0"/>
          </a:p>
          <a:p>
            <a:endParaRPr lang="en-GB" sz="3000" dirty="0"/>
          </a:p>
          <a:p>
            <a:pPr marL="0" indent="0">
              <a:buNone/>
            </a:pPr>
            <a:endParaRPr lang="en-GB" dirty="0"/>
          </a:p>
        </p:txBody>
      </p:sp>
      <p:sp>
        <p:nvSpPr>
          <p:cNvPr id="4" name="Title 2">
            <a:extLst>
              <a:ext uri="{FF2B5EF4-FFF2-40B4-BE49-F238E27FC236}">
                <a16:creationId xmlns:a16="http://schemas.microsoft.com/office/drawing/2014/main" id="{76A385A1-1E11-EB31-85B1-21FFA0DF96E2}"/>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788094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C4FEB-9599-832E-C331-814AD1D14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62ADB-D9AF-03B3-A714-D1F30A49D8EE}"/>
              </a:ext>
            </a:extLst>
          </p:cNvPr>
          <p:cNvSpPr>
            <a:spLocks noGrp="1"/>
          </p:cNvSpPr>
          <p:nvPr>
            <p:ph type="title"/>
          </p:nvPr>
        </p:nvSpPr>
        <p:spPr>
          <a:xfrm>
            <a:off x="263769" y="612556"/>
            <a:ext cx="8229600" cy="592853"/>
          </a:xfrm>
        </p:spPr>
        <p:txBody>
          <a:bodyPr/>
          <a:lstStyle/>
          <a:p>
            <a:r>
              <a:rPr lang="en-GB" b="1" dirty="0">
                <a:solidFill>
                  <a:schemeClr val="accent3">
                    <a:lumMod val="75000"/>
                  </a:schemeClr>
                </a:solidFill>
              </a:rPr>
              <a:t>Market and customer segmentation</a:t>
            </a:r>
          </a:p>
        </p:txBody>
      </p:sp>
      <p:sp>
        <p:nvSpPr>
          <p:cNvPr id="3" name="Content Placeholder 2">
            <a:extLst>
              <a:ext uri="{FF2B5EF4-FFF2-40B4-BE49-F238E27FC236}">
                <a16:creationId xmlns:a16="http://schemas.microsoft.com/office/drawing/2014/main" id="{B4EDBEFC-76D8-EC84-D083-7B834DCE2315}"/>
              </a:ext>
            </a:extLst>
          </p:cNvPr>
          <p:cNvSpPr>
            <a:spLocks noGrp="1"/>
          </p:cNvSpPr>
          <p:nvPr>
            <p:ph idx="1"/>
          </p:nvPr>
        </p:nvSpPr>
        <p:spPr>
          <a:xfrm>
            <a:off x="263769" y="1177463"/>
            <a:ext cx="8616462" cy="4419469"/>
          </a:xfrm>
        </p:spPr>
        <p:txBody>
          <a:bodyPr/>
          <a:lstStyle/>
          <a:p>
            <a:pPr marL="0" indent="0">
              <a:buNone/>
            </a:pPr>
            <a:r>
              <a:rPr lang="en-GB" sz="2400" b="1" dirty="0">
                <a:solidFill>
                  <a:srgbClr val="C00000"/>
                </a:solidFill>
              </a:rPr>
              <a:t>Customer segmentation:</a:t>
            </a:r>
          </a:p>
          <a:p>
            <a:pPr lvl="1"/>
            <a:r>
              <a:rPr lang="en-GB" sz="2400" dirty="0">
                <a:solidFill>
                  <a:schemeClr val="accent3">
                    <a:lumMod val="90000"/>
                    <a:lumOff val="10000"/>
                  </a:schemeClr>
                </a:solidFill>
              </a:rPr>
              <a:t>Buyer personas.</a:t>
            </a:r>
          </a:p>
          <a:p>
            <a:pPr lvl="1"/>
            <a:r>
              <a:rPr lang="en-GB" sz="2400" dirty="0">
                <a:solidFill>
                  <a:schemeClr val="accent3">
                    <a:lumMod val="90000"/>
                    <a:lumOff val="10000"/>
                  </a:schemeClr>
                </a:solidFill>
              </a:rPr>
              <a:t>What customer groups exist within your market?</a:t>
            </a:r>
          </a:p>
          <a:p>
            <a:pPr lvl="1"/>
            <a:r>
              <a:rPr lang="en-GB" sz="2400" dirty="0">
                <a:solidFill>
                  <a:schemeClr val="accent3">
                    <a:lumMod val="90000"/>
                    <a:lumOff val="10000"/>
                  </a:schemeClr>
                </a:solidFill>
              </a:rPr>
              <a:t>How can you group or classify customers in your market based on their needs/wants or the reasons they buy your product offering?</a:t>
            </a:r>
          </a:p>
          <a:p>
            <a:pPr lvl="1"/>
            <a:r>
              <a:rPr lang="en-GB" sz="2400" dirty="0">
                <a:solidFill>
                  <a:schemeClr val="accent3">
                    <a:lumMod val="90000"/>
                    <a:lumOff val="10000"/>
                  </a:schemeClr>
                </a:solidFill>
              </a:rPr>
              <a:t>What are the perceptions of value that customers get from your organisation and how do you set prices based on these perceptions? </a:t>
            </a:r>
          </a:p>
          <a:p>
            <a:r>
              <a:rPr lang="en-GB" sz="2400" dirty="0">
                <a:solidFill>
                  <a:schemeClr val="accent3">
                    <a:lumMod val="90000"/>
                    <a:lumOff val="10000"/>
                  </a:schemeClr>
                </a:solidFill>
              </a:rPr>
              <a:t>Customer segmentation likely to be more detailed than market segmentation but similar concepts. </a:t>
            </a:r>
            <a:endParaRPr lang="en-GB" sz="3000" dirty="0"/>
          </a:p>
          <a:p>
            <a:pPr marL="0" indent="0">
              <a:buNone/>
            </a:pPr>
            <a:endParaRPr lang="en-GB" dirty="0"/>
          </a:p>
        </p:txBody>
      </p:sp>
      <p:sp>
        <p:nvSpPr>
          <p:cNvPr id="4" name="Title 2">
            <a:extLst>
              <a:ext uri="{FF2B5EF4-FFF2-40B4-BE49-F238E27FC236}">
                <a16:creationId xmlns:a16="http://schemas.microsoft.com/office/drawing/2014/main" id="{886BC1AE-C56B-3B71-600B-029C44457FF0}"/>
              </a:ext>
            </a:extLst>
          </p:cNvPr>
          <p:cNvSpPr txBox="1">
            <a:spLocks/>
          </p:cNvSpPr>
          <p:nvPr/>
        </p:nvSpPr>
        <p:spPr>
          <a:xfrm>
            <a:off x="263769" y="162678"/>
            <a:ext cx="8153452" cy="404895"/>
          </a:xfrm>
          <a:prstGeom prst="rect">
            <a:avLst/>
          </a:prstGeom>
        </p:spPr>
        <p:txBody>
          <a:bodyPr/>
          <a:lstStyle>
            <a:lvl1pPr algn="l" defTabSz="914400" rtl="0" eaLnBrk="1" latinLnBrk="0" hangingPunct="1">
              <a:lnSpc>
                <a:spcPct val="90000"/>
              </a:lnSpc>
              <a:spcBef>
                <a:spcPct val="0"/>
              </a:spcBef>
              <a:buNone/>
              <a:defRPr sz="2300" kern="1200" baseline="0">
                <a:solidFill>
                  <a:schemeClr val="bg2">
                    <a:lumMod val="10000"/>
                  </a:schemeClr>
                </a:solidFill>
                <a:latin typeface="Goudy Modern MT"/>
                <a:ea typeface="Helvetica" charset="0"/>
                <a:cs typeface="Goudy Modern MT"/>
              </a:defRPr>
            </a:lvl1pPr>
          </a:lstStyle>
          <a:p>
            <a:r>
              <a:rPr lang="en-GB" b="1" dirty="0">
                <a:solidFill>
                  <a:srgbClr val="C00000"/>
                </a:solidFill>
              </a:rPr>
              <a:t>Day 4: Marketing</a:t>
            </a:r>
          </a:p>
        </p:txBody>
      </p:sp>
    </p:spTree>
    <p:extLst>
      <p:ext uri="{BB962C8B-B14F-4D97-AF65-F5344CB8AC3E}">
        <p14:creationId xmlns:p14="http://schemas.microsoft.com/office/powerpoint/2010/main" val="1933864084"/>
      </p:ext>
    </p:extLst>
  </p:cSld>
  <p:clrMapOvr>
    <a:masterClrMapping/>
  </p:clrMapOvr>
</p:sld>
</file>

<file path=ppt/theme/theme1.xml><?xml version="1.0" encoding="utf-8"?>
<a:theme xmlns:a="http://schemas.openxmlformats.org/drawingml/2006/main" name="UOL - Text Slides">
  <a:themeElements>
    <a:clrScheme name="UOL Theme">
      <a:dk1>
        <a:srgbClr val="002E5E"/>
      </a:dk1>
      <a:lt1>
        <a:srgbClr val="FFFFFF"/>
      </a:lt1>
      <a:dk2>
        <a:srgbClr val="69696E"/>
      </a:dk2>
      <a:lt2>
        <a:srgbClr val="E7E6E6"/>
      </a:lt2>
      <a:accent1>
        <a:srgbClr val="002E5E"/>
      </a:accent1>
      <a:accent2>
        <a:srgbClr val="69696E"/>
      </a:accent2>
      <a:accent3>
        <a:srgbClr val="002E5E"/>
      </a:accent3>
      <a:accent4>
        <a:srgbClr val="69696E"/>
      </a:accent4>
      <a:accent5>
        <a:srgbClr val="002E5E"/>
      </a:accent5>
      <a:accent6>
        <a:srgbClr val="69696E"/>
      </a:accent6>
      <a:hlink>
        <a:srgbClr val="002E5E"/>
      </a:hlink>
      <a:folHlink>
        <a:srgbClr val="69696E"/>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OL - Quot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UOL - Title Slide">
  <a:themeElements>
    <a:clrScheme name="UOL Theme">
      <a:dk1>
        <a:srgbClr val="002E5E"/>
      </a:dk1>
      <a:lt1>
        <a:srgbClr val="FFFFFF"/>
      </a:lt1>
      <a:dk2>
        <a:srgbClr val="69696E"/>
      </a:dk2>
      <a:lt2>
        <a:srgbClr val="E7E6E6"/>
      </a:lt2>
      <a:accent1>
        <a:srgbClr val="002E5E"/>
      </a:accent1>
      <a:accent2>
        <a:srgbClr val="69696E"/>
      </a:accent2>
      <a:accent3>
        <a:srgbClr val="002E5E"/>
      </a:accent3>
      <a:accent4>
        <a:srgbClr val="69696E"/>
      </a:accent4>
      <a:accent5>
        <a:srgbClr val="002E5E"/>
      </a:accent5>
      <a:accent6>
        <a:srgbClr val="69696E"/>
      </a:accent6>
      <a:hlink>
        <a:srgbClr val="002E5E"/>
      </a:hlink>
      <a:folHlink>
        <a:srgbClr val="69696E"/>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12D9CF8DB5804EB925D2B3BB46B76F" ma:contentTypeVersion="5" ma:contentTypeDescription="Create a new document." ma:contentTypeScope="" ma:versionID="b15a4b41e58307cc0c8673e84bd27d39">
  <xsd:schema xmlns:xsd="http://www.w3.org/2001/XMLSchema" xmlns:xs="http://www.w3.org/2001/XMLSchema" xmlns:p="http://schemas.microsoft.com/office/2006/metadata/properties" xmlns:ns2="948eb4a9-b91f-4fc9-ac26-163e6b23913d" targetNamespace="http://schemas.microsoft.com/office/2006/metadata/properties" ma:root="true" ma:fieldsID="c2d6ac6f95d4dfd5c2e6ae960e77d4dc" ns2:_="">
    <xsd:import namespace="948eb4a9-b91f-4fc9-ac26-163e6b23913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8eb4a9-b91f-4fc9-ac26-163e6b2391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67F79E-F510-4432-A3FC-161F0F9A083F}">
  <ds:schemaRefs>
    <ds:schemaRef ds:uri="http://schemas.microsoft.com/sharepoint/v3/contenttype/forms"/>
  </ds:schemaRefs>
</ds:datastoreItem>
</file>

<file path=customXml/itemProps2.xml><?xml version="1.0" encoding="utf-8"?>
<ds:datastoreItem xmlns:ds="http://schemas.openxmlformats.org/officeDocument/2006/customXml" ds:itemID="{1E51E8BE-27C6-4671-8903-E91F04C5D33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8188666-C837-48D1-96F8-B8128CB0A3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8eb4a9-b91f-4fc9-ac26-163e6b2391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9900</TotalTime>
  <Words>1835</Words>
  <Application>Microsoft Office PowerPoint</Application>
  <PresentationFormat>On-screen Show (4:3)</PresentationFormat>
  <Paragraphs>154</Paragraphs>
  <Slides>20</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Helvetica</vt:lpstr>
      <vt:lpstr>Calibri</vt:lpstr>
      <vt:lpstr>Arial</vt:lpstr>
      <vt:lpstr>Goudy Modern MT</vt:lpstr>
      <vt:lpstr>UOL - Text Slides</vt:lpstr>
      <vt:lpstr>UOL - Quote Slides</vt:lpstr>
      <vt:lpstr>UOL - Title Slide</vt:lpstr>
      <vt:lpstr>Mini-MBA</vt:lpstr>
      <vt:lpstr>Day 4: Marketing</vt:lpstr>
      <vt:lpstr>Day 4: Marketing</vt:lpstr>
      <vt:lpstr>Day 4: Marketing</vt:lpstr>
      <vt:lpstr>Customers</vt:lpstr>
      <vt:lpstr>Customers</vt:lpstr>
      <vt:lpstr>Market and customer segmentation</vt:lpstr>
      <vt:lpstr>Market and customer segmentation</vt:lpstr>
      <vt:lpstr>Market and customer segmentation</vt:lpstr>
      <vt:lpstr>Customers  Task 3: </vt:lpstr>
      <vt:lpstr>PowerPoint Presentation</vt:lpstr>
      <vt:lpstr>PowerPoint Presentation</vt:lpstr>
      <vt:lpstr>PowerPoint Presentation</vt:lpstr>
      <vt:lpstr>Customers  Task 4: </vt:lpstr>
      <vt:lpstr>PowerPoint Presentation</vt:lpstr>
      <vt:lpstr>PowerPoint Presentation</vt:lpstr>
      <vt:lpstr>Customers  Task 6: </vt:lpstr>
      <vt:lpstr>Group 1 questions:</vt:lpstr>
      <vt:lpstr>Group 2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Garside</dc:creator>
  <cp:lastModifiedBy>Andrew Ashwin</cp:lastModifiedBy>
  <cp:revision>67</cp:revision>
  <dcterms:created xsi:type="dcterms:W3CDTF">2017-10-18T14:07:17Z</dcterms:created>
  <dcterms:modified xsi:type="dcterms:W3CDTF">2026-02-19T09:43:21Z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0x0101008212D9CF8DB5804EB925D2B3BB46B76F</vt:lpwstr>
  </property>
  <property fmtid="{D5CDD505-2E9C-101B-9397-08002B2CF9AE}" pid="3" name="_dlc_DocIdItemGuid">
    <vt:lpwstr>fea6b1fd-1cec-4146-923c-68ee0f790cd9</vt:lpwstr>
  </property>
  <property fmtid="{D5CDD505-2E9C-101B-9397-08002B2CF9AE}" pid="4" name="Order">
    <vt:r8>1000</vt:r8>
  </property>
</Properties>
</file>